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7" r:id="rId2"/>
    <p:sldId id="526" r:id="rId3"/>
    <p:sldId id="411" r:id="rId4"/>
    <p:sldId id="440" r:id="rId5"/>
    <p:sldId id="412" r:id="rId6"/>
    <p:sldId id="442" r:id="rId7"/>
    <p:sldId id="416" r:id="rId8"/>
    <p:sldId id="490" r:id="rId9"/>
    <p:sldId id="513" r:id="rId10"/>
    <p:sldId id="415" r:id="rId11"/>
    <p:sldId id="417" r:id="rId12"/>
    <p:sldId id="418" r:id="rId13"/>
    <p:sldId id="419" r:id="rId14"/>
    <p:sldId id="420" r:id="rId15"/>
    <p:sldId id="421" r:id="rId16"/>
    <p:sldId id="501" r:id="rId17"/>
    <p:sldId id="502" r:id="rId18"/>
    <p:sldId id="503" r:id="rId19"/>
    <p:sldId id="504" r:id="rId20"/>
    <p:sldId id="519" r:id="rId21"/>
    <p:sldId id="426" r:id="rId22"/>
    <p:sldId id="427" r:id="rId23"/>
    <p:sldId id="430" r:id="rId24"/>
    <p:sldId id="525" r:id="rId25"/>
    <p:sldId id="431" r:id="rId26"/>
    <p:sldId id="432" r:id="rId27"/>
    <p:sldId id="445" r:id="rId28"/>
    <p:sldId id="509" r:id="rId29"/>
    <p:sldId id="510" r:id="rId30"/>
    <p:sldId id="511" r:id="rId31"/>
    <p:sldId id="520" r:id="rId32"/>
    <p:sldId id="506" r:id="rId33"/>
    <p:sldId id="507" r:id="rId34"/>
    <p:sldId id="508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5F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47" autoAdjust="0"/>
    <p:restoredTop sz="90224" autoAdjust="0"/>
  </p:normalViewPr>
  <p:slideViewPr>
    <p:cSldViewPr>
      <p:cViewPr>
        <p:scale>
          <a:sx n="108" d="100"/>
          <a:sy n="108" d="100"/>
        </p:scale>
        <p:origin x="-600" y="52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22C80D-7B66-4056-B5C0-4B5838DCF442}" type="datetimeFigureOut">
              <a:rPr lang="en-US" smtClean="0"/>
              <a:t>11/09/17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B7F10F-8C69-4650-9BAB-C3AF03ED57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713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3C5F4-7720-41F1-9B8F-9740ADC879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70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/>
              <a:buNone/>
            </a:pPr>
            <a:r>
              <a:rPr lang="en-US" dirty="0" smtClean="0"/>
              <a:t>- All projects have a </a:t>
            </a:r>
            <a:r>
              <a:rPr lang="en-US" dirty="0" err="1" smtClean="0"/>
              <a:t>lenghty</a:t>
            </a:r>
            <a:r>
              <a:rPr lang="en-US" dirty="0" smtClean="0"/>
              <a:t> development history and have</a:t>
            </a:r>
            <a:r>
              <a:rPr lang="en-US" baseline="0" dirty="0" smtClean="0"/>
              <a:t> well-commented source code</a:t>
            </a:r>
          </a:p>
          <a:p>
            <a:pPr marL="0" indent="0">
              <a:buFont typeface="Wingdings"/>
              <a:buNone/>
            </a:pPr>
            <a:endParaRPr lang="en-US" dirty="0" smtClean="0"/>
          </a:p>
          <a:p>
            <a:pPr marL="0" indent="0">
              <a:buFont typeface="Wingdings"/>
              <a:buNone/>
            </a:pPr>
            <a:r>
              <a:rPr lang="en-US" dirty="0" smtClean="0"/>
              <a:t>- Latest available releases of software projects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A2380-CBB7-0A45-A43E-55EEF15FD4A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623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A2380-CBB7-0A45-A43E-55EEF15FD4A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273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We find that SATD</a:t>
            </a:r>
            <a:r>
              <a:rPr lang="en-US" baseline="0" dirty="0" smtClean="0"/>
              <a:t> heavily depends from project to project. In some projects, we encounter as little as 2.4% of files containing SATD, and some projects containing SATD as high as 31%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A2380-CBB7-0A45-A43E-55EEF15FD4A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273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/>
              <a:buNone/>
            </a:pPr>
            <a:r>
              <a:rPr lang="en-US" dirty="0" smtClean="0"/>
              <a:t>- Investigate three factors that might be leading to introduction of SATD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A2380-CBB7-0A45-A43E-55EEF15FD4A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27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/>
              <a:buNone/>
            </a:pPr>
            <a:r>
              <a:rPr lang="en-US" dirty="0" smtClean="0"/>
              <a:t>- We identified when in a developers history he made that commit</a:t>
            </a:r>
          </a:p>
          <a:p>
            <a:pPr marL="0" indent="0">
              <a:buFont typeface="Wingdings"/>
              <a:buNone/>
            </a:pPr>
            <a:endParaRPr lang="en-US" dirty="0" smtClean="0"/>
          </a:p>
          <a:p>
            <a:pPr marL="0" indent="0">
              <a:buFont typeface="Wingdings"/>
              <a:buNone/>
            </a:pPr>
            <a:r>
              <a:rPr lang="en-US" dirty="0" smtClean="0"/>
              <a:t>-</a:t>
            </a:r>
            <a:r>
              <a:rPr lang="en-US" baseline="0" dirty="0" smtClean="0"/>
              <a:t> </a:t>
            </a:r>
            <a:r>
              <a:rPr lang="en-US" dirty="0" smtClean="0"/>
              <a:t>We</a:t>
            </a:r>
            <a:r>
              <a:rPr lang="en-US" baseline="0" dirty="0" smtClean="0"/>
              <a:t> also rank the developers in order of experience i.e. total commits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A2380-CBB7-0A45-A43E-55EEF15FD4A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273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/>
              <a:buNone/>
            </a:pPr>
            <a:r>
              <a:rPr lang="en-US" dirty="0" smtClean="0"/>
              <a:t>- Table sorted based on SATD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A2380-CBB7-0A45-A43E-55EEF15FD4A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273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/>
              <a:buNone/>
            </a:pPr>
            <a:r>
              <a:rPr lang="en-US" dirty="0" smtClean="0"/>
              <a:t>- Table sorted based on SATD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A2380-CBB7-0A45-A43E-55EEF15FD4A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273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/>
              <a:buNone/>
            </a:pPr>
            <a:r>
              <a:rPr lang="en-US" dirty="0" smtClean="0"/>
              <a:t>- Investigate three factors that might be leading to introduction of SATD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A2380-CBB7-0A45-A43E-55EEF15FD4A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273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A2380-CBB7-0A45-A43E-55EEF15FD4A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273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r>
              <a:rPr lang="en-US" baseline="0" dirty="0" smtClean="0"/>
              <a:t>  The % technical debt instances is the percentage of technical debt instances over all the time frames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A2380-CBB7-0A45-A43E-55EEF15FD4A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273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Wingdings"/>
              <a:buAutoNum type="arabicPeriod"/>
            </a:pPr>
            <a:r>
              <a:rPr lang="en-US" baseline="0" dirty="0" smtClean="0"/>
              <a:t>Identification of SATD patterns was performed manually and is prone to human error and/or subjectivity</a:t>
            </a:r>
          </a:p>
          <a:p>
            <a:pPr marL="228600" indent="-228600">
              <a:buFont typeface="Wingdings"/>
              <a:buAutoNum type="arabicPeriod"/>
            </a:pPr>
            <a:endParaRPr lang="en-US" baseline="0" dirty="0" smtClean="0"/>
          </a:p>
          <a:p>
            <a:pPr marL="228600" indent="-228600">
              <a:buFont typeface="Wingdings"/>
              <a:buAutoNum type="arabicPeriod"/>
            </a:pPr>
            <a:r>
              <a:rPr lang="en-US" baseline="0" dirty="0" smtClean="0"/>
              <a:t>Our study only focuses on SATD and not all forms of technical debt.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A2380-CBB7-0A45-A43E-55EEF15FD4A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301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A2380-CBB7-0A45-A43E-55EEF15FD4A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6484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Wingdings"/>
              <a:buAutoNum type="arabicPeriod"/>
            </a:pPr>
            <a:r>
              <a:rPr lang="en-US" baseline="0" dirty="0" smtClean="0"/>
              <a:t>Identification of SATD patterns was performed manually and is prone to human error and/or subjectivity</a:t>
            </a:r>
          </a:p>
          <a:p>
            <a:pPr marL="228600" indent="-228600">
              <a:buFont typeface="Wingdings"/>
              <a:buAutoNum type="arabicPeriod"/>
            </a:pPr>
            <a:endParaRPr lang="en-US" baseline="0" dirty="0" smtClean="0"/>
          </a:p>
          <a:p>
            <a:pPr marL="228600" indent="-228600">
              <a:buFont typeface="Wingdings"/>
              <a:buAutoNum type="arabicPeriod"/>
            </a:pPr>
            <a:r>
              <a:rPr lang="en-US" baseline="0" dirty="0" smtClean="0"/>
              <a:t>Our study only focuses on SATD and not all forms of technical debt.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A2380-CBB7-0A45-A43E-55EEF15FD4A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9301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/>
              <a:buNone/>
            </a:pPr>
            <a:r>
              <a:rPr lang="en-US" dirty="0" smtClean="0"/>
              <a:t>-</a:t>
            </a:r>
            <a:r>
              <a:rPr lang="en-US" baseline="0" dirty="0" smtClean="0"/>
              <a:t> </a:t>
            </a:r>
            <a:r>
              <a:rPr lang="en-US" dirty="0" smtClean="0"/>
              <a:t>To determine how much self-admitted technical</a:t>
            </a:r>
            <a:r>
              <a:rPr lang="en-US" baseline="0" dirty="0" smtClean="0"/>
              <a:t> </a:t>
            </a:r>
            <a:r>
              <a:rPr lang="en-US" dirty="0" smtClean="0"/>
              <a:t>debt is removed, we compute how much of the self-admitted</a:t>
            </a:r>
            <a:r>
              <a:rPr lang="en-US" baseline="0" dirty="0" smtClean="0"/>
              <a:t> </a:t>
            </a:r>
            <a:r>
              <a:rPr lang="en-US" dirty="0" smtClean="0"/>
              <a:t>technical debt that was introduced remains in future releases</a:t>
            </a:r>
          </a:p>
          <a:p>
            <a:pPr marL="0" indent="0">
              <a:buFont typeface="Wingdings"/>
              <a:buNone/>
            </a:pPr>
            <a:endParaRPr lang="en-US" dirty="0" smtClean="0"/>
          </a:p>
          <a:p>
            <a:pPr marL="0" indent="0">
              <a:buFont typeface="Wingdings"/>
              <a:buNone/>
            </a:pPr>
            <a:r>
              <a:rPr lang="en-US" dirty="0" smtClean="0"/>
              <a:t>- Once we identify a pattern in the base release, we attempt to identify the whole comment line in</a:t>
            </a:r>
            <a:r>
              <a:rPr lang="en-US" baseline="0" dirty="0" smtClean="0"/>
              <a:t> the following release since lines may get moved around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A2380-CBB7-0A45-A43E-55EEF15FD4A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2189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A2380-CBB7-0A45-A43E-55EEF15FD4A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2189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A2380-CBB7-0A45-A43E-55EEF15FD4A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2189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Wingdings"/>
              <a:buAutoNum type="arabicPeriod"/>
            </a:pPr>
            <a:r>
              <a:rPr lang="en-US" baseline="0" dirty="0" smtClean="0"/>
              <a:t>Identification of SATD patterns was performed manually and is prone to human error and/or subjectivity</a:t>
            </a:r>
          </a:p>
          <a:p>
            <a:pPr marL="228600" indent="-228600">
              <a:buFont typeface="Wingdings"/>
              <a:buAutoNum type="arabicPeriod"/>
            </a:pPr>
            <a:endParaRPr lang="en-US" baseline="0" dirty="0" smtClean="0"/>
          </a:p>
          <a:p>
            <a:pPr marL="228600" indent="-228600">
              <a:buFont typeface="Wingdings"/>
              <a:buAutoNum type="arabicPeriod"/>
            </a:pPr>
            <a:r>
              <a:rPr lang="en-US" baseline="0" dirty="0" smtClean="0"/>
              <a:t>Our study only focuses on SATD and not all forms of technical debt.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A2380-CBB7-0A45-A43E-55EEF15FD4A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1771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We find that SATD</a:t>
            </a:r>
            <a:r>
              <a:rPr lang="en-US" baseline="0" dirty="0" smtClean="0"/>
              <a:t> heavily depends from project to project. In some projects, we encounter as little as 2.4% of files containing SATD, and some projects containing SATD as high as 31%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A2380-CBB7-0A45-A43E-55EEF15FD4A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273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We find that SATD</a:t>
            </a:r>
            <a:r>
              <a:rPr lang="en-US" baseline="0" dirty="0" smtClean="0"/>
              <a:t> heavily depends from project to project. In some projects, we encounter as little as 2.4% of files containing SATD, and some projects containing SATD as high as 31%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A2380-CBB7-0A45-A43E-55EEF15FD4A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273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/>
              <a:buNone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srcML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– A command-line tool that converts source code into XML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files</a:t>
            </a:r>
          </a:p>
          <a:p>
            <a:pPr marL="0" indent="0">
              <a:buFont typeface="Wingdings"/>
              <a:buNone/>
            </a:pP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buFont typeface="Wingdings"/>
              <a:buNone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srcML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makes it easier to identify only comment lines and find the parent they are nested in</a:t>
            </a:r>
          </a:p>
          <a:p>
            <a:pPr marL="0" indent="0">
              <a:buFont typeface="Wingdings"/>
              <a:buNone/>
            </a:pPr>
            <a:endParaRPr lang="en-US" sz="1200" b="0" i="0" u="none" strike="noStrik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buFont typeface="Wingdings"/>
              <a:buNone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* We make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list of patterns and rest of the dataset publicly available and the link is available in the paper</a:t>
            </a:r>
            <a:endParaRPr lang="en-US" sz="1200" b="0" i="0" u="none" strike="noStrik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A2380-CBB7-0A45-A43E-55EEF15FD4A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32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We find that SATD</a:t>
            </a:r>
            <a:r>
              <a:rPr lang="en-US" baseline="0" dirty="0" smtClean="0"/>
              <a:t> heavily depends from project to project. In some projects, we encounter as little as 2.4% of files containing SATD, and some projects containing SATD as high as 31%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A2380-CBB7-0A45-A43E-55EEF15FD4A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27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-</a:t>
            </a:r>
            <a:r>
              <a:rPr lang="en-US" baseline="0" dirty="0" smtClean="0"/>
              <a:t> </a:t>
            </a:r>
            <a:r>
              <a:rPr lang="en-US" dirty="0" smtClean="0"/>
              <a:t>A definition</a:t>
            </a:r>
            <a:r>
              <a:rPr lang="en-US" baseline="0" dirty="0" smtClean="0"/>
              <a:t> </a:t>
            </a:r>
            <a:r>
              <a:rPr lang="en-US" dirty="0" smtClean="0"/>
              <a:t>coined by Ward Cunningham in</a:t>
            </a:r>
            <a:r>
              <a:rPr lang="en-US" baseline="0" dirty="0" smtClean="0"/>
              <a:t> 1992 which can be called a consequence of poor design, implementation choices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lvl="0" indent="0">
              <a:buFontTx/>
              <a:buNone/>
            </a:pPr>
            <a:r>
              <a:rPr lang="en-US" dirty="0" smtClean="0"/>
              <a:t>- Developers commit workarounds or temporary fixes to</a:t>
            </a:r>
            <a:r>
              <a:rPr lang="en-US" baseline="0" dirty="0" smtClean="0"/>
              <a:t> achieve deadlines, satisfy customers, or reduce hours spent on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A2380-CBB7-0A45-A43E-55EEF15FD4A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9311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 We find that SATD</a:t>
            </a:r>
            <a:r>
              <a:rPr lang="en-US" baseline="0" dirty="0" smtClean="0"/>
              <a:t> heavily depends from project to project. In some projects, we encounter as little as 2.4% of files containing SATD, and some projects containing SATD as high as 31%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A2380-CBB7-0A45-A43E-55EEF15FD4A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1273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-</a:t>
            </a:r>
            <a:r>
              <a:rPr lang="en-US" baseline="0" dirty="0" smtClean="0"/>
              <a:t> </a:t>
            </a:r>
            <a:r>
              <a:rPr lang="en-US" dirty="0" smtClean="0"/>
              <a:t>A definition</a:t>
            </a:r>
            <a:r>
              <a:rPr lang="en-US" baseline="0" dirty="0" smtClean="0"/>
              <a:t> </a:t>
            </a:r>
            <a:r>
              <a:rPr lang="en-US" dirty="0" smtClean="0"/>
              <a:t>coined by Ward Cunningham in</a:t>
            </a:r>
            <a:r>
              <a:rPr lang="en-US" baseline="0" dirty="0" smtClean="0"/>
              <a:t> 1992 which can be called a consequence of poor design, implementation choices</a:t>
            </a:r>
          </a:p>
          <a:p>
            <a:pPr marL="0" indent="0">
              <a:buFontTx/>
              <a:buNone/>
            </a:pPr>
            <a:endParaRPr lang="en-US" baseline="0" dirty="0" smtClean="0"/>
          </a:p>
          <a:p>
            <a:pPr marL="0" lvl="0" indent="0">
              <a:buFontTx/>
              <a:buNone/>
            </a:pPr>
            <a:r>
              <a:rPr lang="en-US" dirty="0" smtClean="0"/>
              <a:t>- Developers commit workarounds or temporary fixes to</a:t>
            </a:r>
            <a:r>
              <a:rPr lang="en-US" baseline="0" dirty="0" smtClean="0"/>
              <a:t> achieve deadlines, satisfy customers, or reduce hours spent on it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A2380-CBB7-0A45-A43E-55EEF15FD4A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593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/>
              <a:buNone/>
            </a:pPr>
            <a:r>
              <a:rPr lang="en-US" dirty="0" smtClean="0"/>
              <a:t>- </a:t>
            </a:r>
          </a:p>
          <a:p>
            <a:pPr marL="0" indent="0">
              <a:buFont typeface="Wingdings"/>
              <a:buNone/>
            </a:pPr>
            <a:endParaRPr lang="en-US" dirty="0" smtClean="0"/>
          </a:p>
          <a:p>
            <a:pPr marL="0" indent="0">
              <a:buFont typeface="Wingdings"/>
              <a:buNone/>
            </a:pPr>
            <a:r>
              <a:rPr lang="en-US" dirty="0" smtClean="0"/>
              <a:t>* This is where our study comes 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A2380-CBB7-0A45-A43E-55EEF15FD4A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3118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err="1" smtClean="0"/>
              <a:t>main.c</a:t>
            </a:r>
            <a:r>
              <a:rPr lang="en-US" dirty="0" smtClean="0"/>
              <a:t> – Apache HTTP Server</a:t>
            </a:r>
          </a:p>
          <a:p>
            <a:pPr marL="228600" indent="-228600">
              <a:buAutoNum type="arabicPeriod"/>
            </a:pPr>
            <a:r>
              <a:rPr lang="en-US" dirty="0" err="1" smtClean="0"/>
              <a:t>ContributionComparator.java</a:t>
            </a:r>
            <a:r>
              <a:rPr lang="en-US" dirty="0" smtClean="0"/>
              <a:t> – Eclipse</a:t>
            </a:r>
          </a:p>
          <a:p>
            <a:pPr marL="228600" indent="-228600">
              <a:buAutoNum type="arabicPeriod"/>
            </a:pPr>
            <a:r>
              <a:rPr lang="en-US" dirty="0" err="1" smtClean="0"/>
              <a:t>sctp_os_userspace.h</a:t>
            </a:r>
            <a:r>
              <a:rPr lang="en-US" dirty="0" smtClean="0"/>
              <a:t> </a:t>
            </a:r>
            <a:r>
              <a:rPr lang="en-US" baseline="0" dirty="0" smtClean="0"/>
              <a:t>– Chromium OS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A2380-CBB7-0A45-A43E-55EEF15FD4A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9740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/>
              <a:buNone/>
            </a:pPr>
            <a:r>
              <a:rPr lang="en-US" dirty="0" smtClean="0"/>
              <a:t>-</a:t>
            </a:r>
            <a:r>
              <a:rPr lang="en-US" baseline="0" dirty="0" smtClean="0"/>
              <a:t> </a:t>
            </a:r>
            <a:r>
              <a:rPr lang="en-US" dirty="0" smtClean="0"/>
              <a:t>To understand self-admitted</a:t>
            </a:r>
            <a:r>
              <a:rPr lang="en-US" baseline="0" dirty="0" smtClean="0"/>
              <a:t> technical debt, we study the following research questions.</a:t>
            </a:r>
          </a:p>
          <a:p>
            <a:pPr marL="0" indent="0">
              <a:buFont typeface="Wingdings"/>
              <a:buNone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None/>
              <a:tabLst/>
              <a:defRPr/>
            </a:pPr>
            <a:r>
              <a:rPr lang="en-US" baseline="0" dirty="0" smtClean="0"/>
              <a:t>3. When </a:t>
            </a:r>
            <a:r>
              <a:rPr lang="en-US" dirty="0" smtClean="0"/>
              <a:t>self-admitted</a:t>
            </a:r>
            <a:r>
              <a:rPr lang="en-US" baseline="0" dirty="0" smtClean="0"/>
              <a:t> </a:t>
            </a:r>
            <a:r>
              <a:rPr lang="en-US" dirty="0" smtClean="0"/>
              <a:t>technical debt is introduced, it</a:t>
            </a:r>
            <a:r>
              <a:rPr lang="en-US" baseline="0" dirty="0" smtClean="0"/>
              <a:t> is </a:t>
            </a:r>
            <a:r>
              <a:rPr lang="en-US" dirty="0" smtClean="0"/>
              <a:t>meant to be removed or</a:t>
            </a:r>
            <a:r>
              <a:rPr lang="en-US" baseline="0" dirty="0" smtClean="0"/>
              <a:t> </a:t>
            </a:r>
            <a:r>
              <a:rPr lang="en-US" dirty="0" smtClean="0"/>
              <a:t>addressed later on, we want to empirically</a:t>
            </a:r>
            <a:r>
              <a:rPr lang="en-US" baseline="0" dirty="0" smtClean="0"/>
              <a:t> quantify how much of this technical debt is actually removed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A2380-CBB7-0A45-A43E-55EEF15FD4A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530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Wingdings"/>
              <a:buNone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srcML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– A command-line tool that converts source code into XML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files</a:t>
            </a:r>
          </a:p>
          <a:p>
            <a:pPr marL="0" indent="0">
              <a:buFont typeface="Wingdings"/>
              <a:buNone/>
            </a:pPr>
            <a:endParaRPr lang="en-US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buFont typeface="Wingdings"/>
              <a:buNone/>
            </a:pP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</a:t>
            </a:r>
            <a:r>
              <a:rPr lang="en-US" sz="1200" b="0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srcML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makes it easier to identify only comment lines and find the parent they are nested in</a:t>
            </a:r>
          </a:p>
          <a:p>
            <a:pPr marL="0" indent="0">
              <a:buFont typeface="Wingdings"/>
              <a:buNone/>
            </a:pPr>
            <a:endParaRPr lang="en-US" sz="1200" b="0" i="0" u="none" strike="noStrik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buFont typeface="Wingdings"/>
              <a:buNone/>
            </a:pPr>
            <a:r>
              <a:rPr lang="en-US" sz="1200" b="0" i="0" u="none" strike="noStrike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* We make</a:t>
            </a:r>
            <a:r>
              <a:rPr lang="en-US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 list of patterns and rest of the dataset publicly available and the link is available in the paper</a:t>
            </a:r>
            <a:endParaRPr lang="en-US" sz="1200" b="0" i="0" u="none" strike="noStrike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A2380-CBB7-0A45-A43E-55EEF15FD4A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83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DA2380-CBB7-0A45-A43E-55EEF15FD4A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856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D2AA0-0B78-413C-ADDA-356376AB8C18}" type="datetime1">
              <a:rPr lang="en-US" smtClean="0"/>
              <a:t>11/09/17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27F4E-78AB-4E26-A0B2-E6DA284C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648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60F9F7-C409-4ECA-9FBE-D0EB9FCCAED1}" type="datetime1">
              <a:rPr lang="en-US" smtClean="0"/>
              <a:t>11/09/17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27F4E-78AB-4E26-A0B2-E6DA284C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258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DBEDD-1009-40F8-97B1-22035AE2BDFB}" type="datetime1">
              <a:rPr lang="en-US" smtClean="0"/>
              <a:t>11/09/17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27F4E-78AB-4E26-A0B2-E6DA284C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153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F5408-76C5-47F2-83C0-A2FF62D2D22E}" type="datetime1">
              <a:rPr lang="en-US" smtClean="0"/>
              <a:t>11/09/17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27F4E-78AB-4E26-A0B2-E6DA284C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161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4550B6-3746-45CB-8A7A-A790C7E014CF}" type="datetime1">
              <a:rPr lang="en-US" smtClean="0"/>
              <a:t>11/09/17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27F4E-78AB-4E26-A0B2-E6DA284C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97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89A5E4-73D2-4075-A54C-BC67DEE35A58}" type="datetime1">
              <a:rPr lang="en-US" smtClean="0"/>
              <a:t>11/09/17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27F4E-78AB-4E26-A0B2-E6DA284C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326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323D9-BC63-4B53-BC59-4D04BBE5B583}" type="datetime1">
              <a:rPr lang="en-US" smtClean="0"/>
              <a:t>11/09/17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27F4E-78AB-4E26-A0B2-E6DA284C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661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18866-457E-457D-9D3A-1D6674F5B452}" type="datetime1">
              <a:rPr lang="en-US" smtClean="0"/>
              <a:t>11/09/17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27F4E-78AB-4E26-A0B2-E6DA284C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5635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6035C5-1C1E-47FB-B995-541F19E3707A}" type="datetime1">
              <a:rPr lang="en-US" smtClean="0"/>
              <a:t>11/09/17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27F4E-78AB-4E26-A0B2-E6DA284C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001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D43BF0-A7E9-4F36-90FC-795F3C656C52}" type="datetime1">
              <a:rPr lang="en-US" smtClean="0"/>
              <a:t>11/09/17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27F4E-78AB-4E26-A0B2-E6DA284C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109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A8E21-6F96-45A7-AF29-3B4F28A30A9C}" type="datetime1">
              <a:rPr lang="en-US" smtClean="0"/>
              <a:t>11/09/17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27F4E-78AB-4E26-A0B2-E6DA284C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087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01BC05-E60A-4859-8F74-E03A3216BDB4}" type="datetime1">
              <a:rPr lang="en-US" smtClean="0"/>
              <a:t>11/09/17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27F4E-78AB-4E26-A0B2-E6DA284CA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920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jpeg"/><Relationship Id="rId7" Type="http://schemas.openxmlformats.org/officeDocument/2006/relationships/image" Target="../media/image15.jpeg"/><Relationship Id="rId8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4" Type="http://schemas.openxmlformats.org/officeDocument/2006/relationships/image" Target="../media/image13.png"/><Relationship Id="rId5" Type="http://schemas.openxmlformats.org/officeDocument/2006/relationships/image" Target="../media/image23.jpeg"/><Relationship Id="rId6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jpeg"/><Relationship Id="rId5" Type="http://schemas.openxmlformats.org/officeDocument/2006/relationships/image" Target="../media/image35.png"/><Relationship Id="rId6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40.jpg"/><Relationship Id="rId7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-304800" y="762000"/>
            <a:ext cx="9829800" cy="1470025"/>
          </a:xfrm>
        </p:spPr>
        <p:txBody>
          <a:bodyPr>
            <a:noAutofit/>
          </a:bodyPr>
          <a:lstStyle/>
          <a:p>
            <a:r>
              <a:rPr lang="en-US" sz="4200" b="1" dirty="0" smtClean="0">
                <a:solidFill>
                  <a:srgbClr val="C00000"/>
                </a:solidFill>
              </a:rPr>
              <a:t>Self-Admitted Technical Debt: </a:t>
            </a:r>
            <a:br>
              <a:rPr lang="en-US" sz="4200" b="1" dirty="0" smtClean="0">
                <a:solidFill>
                  <a:srgbClr val="C00000"/>
                </a:solidFill>
              </a:rPr>
            </a:br>
            <a:r>
              <a:rPr lang="en-US" sz="4200" b="1" dirty="0" smtClean="0">
                <a:solidFill>
                  <a:srgbClr val="C00000"/>
                </a:solidFill>
              </a:rPr>
              <a:t>Recent Results and Future Challenges</a:t>
            </a:r>
            <a:endParaRPr lang="en-US" sz="4200" b="1" dirty="0">
              <a:solidFill>
                <a:srgbClr val="C00000"/>
              </a:solidFill>
            </a:endParaRPr>
          </a:p>
        </p:txBody>
      </p:sp>
      <p:sp>
        <p:nvSpPr>
          <p:cNvPr id="7" name="Subtitle 2"/>
          <p:cNvSpPr>
            <a:spLocks noGrp="1"/>
          </p:cNvSpPr>
          <p:nvPr/>
        </p:nvSpPr>
        <p:spPr>
          <a:xfrm>
            <a:off x="4495800" y="3429000"/>
            <a:ext cx="4876800" cy="1143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err="1" smtClean="0">
                <a:solidFill>
                  <a:schemeClr val="tx1"/>
                </a:solidFill>
              </a:rPr>
              <a:t>Emad</a:t>
            </a:r>
            <a:r>
              <a:rPr lang="en-US" sz="4000" b="1" dirty="0" smtClean="0">
                <a:solidFill>
                  <a:schemeClr val="tx1"/>
                </a:solidFill>
              </a:rPr>
              <a:t> </a:t>
            </a:r>
            <a:r>
              <a:rPr lang="en-US" sz="4000" b="1" dirty="0" err="1" smtClean="0">
                <a:solidFill>
                  <a:schemeClr val="tx1"/>
                </a:solidFill>
              </a:rPr>
              <a:t>Shihab</a:t>
            </a:r>
            <a:endParaRPr lang="en-US" sz="4000" b="1" dirty="0" smtClean="0">
              <a:solidFill>
                <a:schemeClr val="tx1"/>
              </a:solidFill>
            </a:endParaRPr>
          </a:p>
          <a:p>
            <a:r>
              <a:rPr lang="en-US" sz="2800" dirty="0">
                <a:solidFill>
                  <a:srgbClr val="0D0D0D"/>
                </a:solidFill>
              </a:rPr>
              <a:t>Assistant Professor</a:t>
            </a:r>
          </a:p>
          <a:p>
            <a:r>
              <a:rPr lang="en-US" sz="2800" dirty="0">
                <a:solidFill>
                  <a:srgbClr val="0D0D0D"/>
                </a:solidFill>
              </a:rPr>
              <a:t>Dept. of Computer Science &amp; Software Engineering</a:t>
            </a:r>
          </a:p>
          <a:p>
            <a:r>
              <a:rPr lang="en-US" b="1" dirty="0" smtClean="0">
                <a:solidFill>
                  <a:schemeClr val="tx1"/>
                </a:solidFill>
              </a:rPr>
              <a:t> </a:t>
            </a:r>
            <a:endParaRPr lang="en-US" dirty="0" smtClean="0"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8861" y="3505200"/>
            <a:ext cx="4592637" cy="3352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6381952"/>
            <a:ext cx="1860071" cy="4629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0" y="5715000"/>
            <a:ext cx="1246774" cy="1309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6903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3997"/>
            <a:ext cx="8267700" cy="980596"/>
          </a:xfrm>
        </p:spPr>
        <p:txBody>
          <a:bodyPr>
            <a:noAutofit/>
          </a:bodyPr>
          <a:lstStyle/>
          <a:p>
            <a:pPr algn="l" defTabSz="457200" fontAlgn="base"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4400" b="1" cap="none" dirty="0">
                <a:solidFill>
                  <a:srgbClr val="C00000"/>
                </a:solidFill>
                <a:latin typeface="Arial" charset="0"/>
                <a:ea typeface="ＭＳ Ｐゴシック" charset="0"/>
                <a:cs typeface="ＭＳ Ｐゴシック" charset="0"/>
              </a:rPr>
              <a:t>Approach </a:t>
            </a:r>
            <a:r>
              <a:rPr lang="en-US" sz="4400" b="1" cap="none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ＭＳ Ｐゴシック" charset="0"/>
              </a:rPr>
              <a:t>Overview</a:t>
            </a:r>
            <a:endParaRPr lang="en-US" sz="4400" b="1" cap="none" dirty="0">
              <a:solidFill>
                <a:srgbClr val="C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 descr="programming-code-icon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348" y="1225555"/>
            <a:ext cx="1328048" cy="1648153"/>
          </a:xfrm>
          <a:prstGeom prst="rect">
            <a:avLst/>
          </a:prstGeom>
        </p:spPr>
      </p:pic>
      <p:pic>
        <p:nvPicPr>
          <p:cNvPr id="11" name="Picture 10" descr="Ocean Blue Downloads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623" y="2282388"/>
            <a:ext cx="419930" cy="3292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5609" y="1439887"/>
            <a:ext cx="1219487" cy="121948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512667" y="2228475"/>
            <a:ext cx="870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srcML</a:t>
            </a:r>
            <a:endParaRPr lang="en-US" i="1" dirty="0"/>
          </a:p>
        </p:txBody>
      </p:sp>
      <p:pic>
        <p:nvPicPr>
          <p:cNvPr id="15" name="Picture 14" descr="search-documents.jp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349" y="4335274"/>
            <a:ext cx="1082976" cy="1099122"/>
          </a:xfrm>
          <a:prstGeom prst="rect">
            <a:avLst/>
          </a:prstGeom>
        </p:spPr>
      </p:pic>
      <p:pic>
        <p:nvPicPr>
          <p:cNvPr id="16" name="Picture 15" descr="research-paper-icon.jp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3605" y="4339254"/>
            <a:ext cx="1049726" cy="109116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59702" y="2955761"/>
            <a:ext cx="1366228" cy="835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Mine Source Code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3171007" y="2964074"/>
            <a:ext cx="1366228" cy="835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Parse code using </a:t>
            </a:r>
            <a:r>
              <a:rPr lang="en-US" sz="1600" dirty="0" err="1" smtClean="0"/>
              <a:t>srcML</a:t>
            </a:r>
            <a:endParaRPr lang="en-US" sz="1600" dirty="0"/>
          </a:p>
        </p:txBody>
      </p:sp>
      <p:cxnSp>
        <p:nvCxnSpPr>
          <p:cNvPr id="24" name="Straight Arrow Connector 23"/>
          <p:cNvCxnSpPr>
            <a:stCxn id="4" idx="3"/>
            <a:endCxn id="19" idx="1"/>
          </p:cNvCxnSpPr>
          <p:nvPr/>
        </p:nvCxnSpPr>
        <p:spPr>
          <a:xfrm>
            <a:off x="1725930" y="3373632"/>
            <a:ext cx="1445077" cy="831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9" idx="3"/>
            <a:endCxn id="27" idx="1"/>
          </p:cNvCxnSpPr>
          <p:nvPr/>
        </p:nvCxnSpPr>
        <p:spPr>
          <a:xfrm>
            <a:off x="4537235" y="3381945"/>
            <a:ext cx="152720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26" name="Picture 2" descr="E:\code-commenting.jpg"/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936" y="1439888"/>
            <a:ext cx="2071234" cy="13794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27" name="Rectangle 26"/>
          <p:cNvSpPr/>
          <p:nvPr/>
        </p:nvSpPr>
        <p:spPr>
          <a:xfrm>
            <a:off x="6064439" y="2964074"/>
            <a:ext cx="1366228" cy="835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Read comments to identify patterns</a:t>
            </a:r>
            <a:endParaRPr lang="en-US" sz="140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430667" y="3373632"/>
            <a:ext cx="1007646" cy="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4617723" y="5642030"/>
            <a:ext cx="1366228" cy="835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Search patterns across projects</a:t>
            </a:r>
            <a:endParaRPr lang="en-US" sz="1400" dirty="0"/>
          </a:p>
        </p:txBody>
      </p:sp>
      <p:sp>
        <p:nvSpPr>
          <p:cNvPr id="32" name="Rectangle 31"/>
          <p:cNvSpPr/>
          <p:nvPr/>
        </p:nvSpPr>
        <p:spPr>
          <a:xfrm>
            <a:off x="1765354" y="5642030"/>
            <a:ext cx="1366228" cy="835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Analyze projects and answer </a:t>
            </a:r>
            <a:r>
              <a:rPr lang="en-US" sz="1400" dirty="0" smtClean="0"/>
              <a:t>Qs</a:t>
            </a:r>
            <a:endParaRPr lang="en-US" sz="1400" dirty="0"/>
          </a:p>
        </p:txBody>
      </p:sp>
      <p:cxnSp>
        <p:nvCxnSpPr>
          <p:cNvPr id="38" name="Straight Arrow Connector 37"/>
          <p:cNvCxnSpPr>
            <a:stCxn id="31" idx="3"/>
          </p:cNvCxnSpPr>
          <p:nvPr/>
        </p:nvCxnSpPr>
        <p:spPr>
          <a:xfrm>
            <a:off x="5983951" y="6059901"/>
            <a:ext cx="2478729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8437351" y="3363693"/>
            <a:ext cx="25329" cy="264415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endCxn id="31" idx="1"/>
          </p:cNvCxnSpPr>
          <p:nvPr/>
        </p:nvCxnSpPr>
        <p:spPr>
          <a:xfrm>
            <a:off x="3124068" y="6057883"/>
            <a:ext cx="1493655" cy="2018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280043" y="3799816"/>
            <a:ext cx="1527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~ </a:t>
            </a:r>
            <a:r>
              <a:rPr lang="en-US" sz="1600" b="1" dirty="0" smtClean="0"/>
              <a:t>22,818 files</a:t>
            </a:r>
            <a:endParaRPr lang="en-US" sz="16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2795213" y="3799816"/>
            <a:ext cx="2149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/>
              <a:t>~ </a:t>
            </a:r>
            <a:r>
              <a:rPr lang="en-US" sz="1600" b="1" dirty="0"/>
              <a:t>101,762</a:t>
            </a:r>
            <a:r>
              <a:rPr lang="en-US" sz="1600" b="1" i="1" dirty="0"/>
              <a:t> comments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100940" y="3791503"/>
            <a:ext cx="132972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62 recurring patterns</a:t>
            </a:r>
            <a:endParaRPr lang="en-US" sz="16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4654224" y="6477772"/>
            <a:ext cx="132972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4 projects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758387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 animBg="1"/>
      <p:bldP spid="19" grpId="0" animBg="1"/>
      <p:bldP spid="27" grpId="0" animBg="1"/>
      <p:bldP spid="31" grpId="0" animBg="1"/>
      <p:bldP spid="32" grpId="0" animBg="1"/>
      <p:bldP spid="22" grpId="0"/>
      <p:bldP spid="23" grpId="0"/>
      <p:bldP spid="26" grpId="0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9990" y="1836814"/>
            <a:ext cx="4703623" cy="33597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9391"/>
            <a:ext cx="7620000" cy="876618"/>
          </a:xfrm>
        </p:spPr>
        <p:txBody>
          <a:bodyPr>
            <a:normAutofit/>
          </a:bodyPr>
          <a:lstStyle/>
          <a:p>
            <a:pPr algn="l"/>
            <a:r>
              <a:rPr lang="en-US" sz="4400" b="1" cap="none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ＭＳ Ｐゴシック" charset="0"/>
              </a:rPr>
              <a:t>Sample </a:t>
            </a:r>
            <a:r>
              <a:rPr lang="en-US" b="1" dirty="0">
                <a:solidFill>
                  <a:srgbClr val="C00000"/>
                </a:solidFill>
                <a:latin typeface="Arial" charset="0"/>
                <a:ea typeface="ＭＳ Ｐゴシック" charset="0"/>
                <a:cs typeface="ＭＳ Ｐゴシック" charset="0"/>
              </a:rPr>
              <a:t>P</a:t>
            </a:r>
            <a:r>
              <a:rPr lang="en-US" sz="4400" b="1" cap="none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ＭＳ Ｐゴシック" charset="0"/>
              </a:rPr>
              <a:t>atterns</a:t>
            </a:r>
            <a:endParaRPr lang="en-US" sz="4400" b="1" cap="none" dirty="0">
              <a:solidFill>
                <a:srgbClr val="C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848192"/>
            <a:ext cx="5275006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smtClean="0"/>
              <a:t>hack</a:t>
            </a:r>
          </a:p>
          <a:p>
            <a:r>
              <a:rPr lang="en-US" sz="3000" dirty="0" smtClean="0"/>
              <a:t>ugly</a:t>
            </a:r>
          </a:p>
          <a:p>
            <a:r>
              <a:rPr lang="en-US" sz="3000" dirty="0" smtClean="0"/>
              <a:t>remove this</a:t>
            </a:r>
          </a:p>
          <a:p>
            <a:r>
              <a:rPr lang="en-US" sz="3000" dirty="0" smtClean="0"/>
              <a:t>nuke</a:t>
            </a:r>
          </a:p>
          <a:p>
            <a:r>
              <a:rPr lang="en-US" sz="3000" dirty="0" smtClean="0"/>
              <a:t>workaround for bug</a:t>
            </a:r>
          </a:p>
          <a:p>
            <a:r>
              <a:rPr lang="en-US" sz="3000" dirty="0"/>
              <a:t>fix this crap</a:t>
            </a:r>
            <a:br>
              <a:rPr lang="en-US" sz="3000" dirty="0"/>
            </a:br>
            <a:r>
              <a:rPr lang="en-US" sz="3000" dirty="0"/>
              <a:t>temporary crutch</a:t>
            </a:r>
            <a:br>
              <a:rPr lang="en-US" sz="3000" dirty="0"/>
            </a:br>
            <a:r>
              <a:rPr lang="en-US" sz="3000" dirty="0"/>
              <a:t>probably a bug</a:t>
            </a:r>
          </a:p>
          <a:p>
            <a:r>
              <a:rPr lang="en-US" sz="3000" dirty="0"/>
              <a:t>abandon all hope</a:t>
            </a:r>
          </a:p>
          <a:p>
            <a:r>
              <a:rPr lang="en-US" sz="3000" dirty="0"/>
              <a:t>remove me before </a:t>
            </a:r>
            <a:r>
              <a:rPr lang="en-US" sz="3000" dirty="0" smtClean="0"/>
              <a:t>production</a:t>
            </a:r>
            <a:endParaRPr lang="en-US" sz="3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33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5116"/>
            <a:ext cx="7620000" cy="819468"/>
          </a:xfrm>
        </p:spPr>
        <p:txBody>
          <a:bodyPr>
            <a:normAutofit/>
          </a:bodyPr>
          <a:lstStyle/>
          <a:p>
            <a:pPr defTabSz="457200" fontAlgn="base"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4400" b="1" cap="none" dirty="0">
                <a:solidFill>
                  <a:srgbClr val="C00000"/>
                </a:solidFill>
                <a:latin typeface="Arial" charset="0"/>
                <a:ea typeface="ＭＳ Ｐゴシック" charset="0"/>
                <a:cs typeface="ＭＳ Ｐゴシック" charset="0"/>
              </a:rPr>
              <a:t>Research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457200" indent="-457200">
              <a:buAutoNum type="arabicPeriod"/>
            </a:pPr>
            <a:r>
              <a:rPr lang="en-US" sz="3000" b="1" dirty="0" smtClean="0">
                <a:cs typeface="Avenir Book"/>
              </a:rPr>
              <a:t>How </a:t>
            </a:r>
            <a:r>
              <a:rPr lang="en-US" sz="3000" b="1" dirty="0">
                <a:cs typeface="Avenir Book"/>
              </a:rPr>
              <a:t>much </a:t>
            </a:r>
            <a:r>
              <a:rPr lang="en-US" sz="3000" b="0" dirty="0">
                <a:cs typeface="Avenir Book"/>
              </a:rPr>
              <a:t>self-admitted technical debt exists in the studied software projects</a:t>
            </a:r>
            <a:r>
              <a:rPr lang="en-US" sz="3000" b="0" dirty="0" smtClean="0">
                <a:cs typeface="Avenir Book"/>
              </a:rPr>
              <a:t>?</a:t>
            </a:r>
          </a:p>
          <a:p>
            <a:pPr marL="457200" indent="-457200">
              <a:buAutoNum type="arabicPeriod"/>
            </a:pPr>
            <a:endParaRPr lang="en-US" sz="1800" b="0" dirty="0">
              <a:cs typeface="Avenir Book"/>
            </a:endParaRPr>
          </a:p>
          <a:p>
            <a:pPr marL="457200" indent="-457200">
              <a:buFont typeface="Arial" pitchFamily="34" charset="0"/>
              <a:buAutoNum type="arabicPeriod"/>
            </a:pPr>
            <a:r>
              <a:rPr lang="en-US" sz="3000" dirty="0">
                <a:solidFill>
                  <a:schemeClr val="bg1">
                    <a:lumMod val="75000"/>
                  </a:schemeClr>
                </a:solidFill>
                <a:cs typeface="Avenir Book"/>
              </a:rPr>
              <a:t>Why</a:t>
            </a:r>
            <a:r>
              <a:rPr lang="en-US" sz="3000" b="0" dirty="0">
                <a:solidFill>
                  <a:schemeClr val="bg1">
                    <a:lumMod val="75000"/>
                  </a:schemeClr>
                </a:solidFill>
                <a:cs typeface="Avenir Book"/>
              </a:rPr>
              <a:t> is self-admitted technical debt introduced into the software project</a:t>
            </a:r>
            <a:r>
              <a:rPr lang="en-US" sz="3000" b="0" dirty="0" smtClean="0">
                <a:solidFill>
                  <a:schemeClr val="bg1">
                    <a:lumMod val="75000"/>
                  </a:schemeClr>
                </a:solidFill>
                <a:cs typeface="Avenir Book"/>
              </a:rPr>
              <a:t>?</a:t>
            </a:r>
          </a:p>
          <a:p>
            <a:pPr marL="457200" indent="-457200">
              <a:buFont typeface="Arial" pitchFamily="34" charset="0"/>
              <a:buAutoNum type="arabicPeriod"/>
            </a:pPr>
            <a:endParaRPr lang="en-US" sz="1800" b="0" dirty="0">
              <a:cs typeface="Avenir Book"/>
            </a:endParaRPr>
          </a:p>
          <a:p>
            <a:pPr marL="457200" indent="-457200">
              <a:buFont typeface="Arial" pitchFamily="34" charset="0"/>
              <a:buAutoNum type="arabicPeriod"/>
            </a:pPr>
            <a:r>
              <a:rPr lang="en-US" sz="3000" dirty="0">
                <a:solidFill>
                  <a:schemeClr val="bg1">
                    <a:lumMod val="75000"/>
                  </a:schemeClr>
                </a:solidFill>
                <a:cs typeface="Avenir Book"/>
              </a:rPr>
              <a:t>How much </a:t>
            </a:r>
            <a:r>
              <a:rPr lang="en-US" sz="3000" b="0" dirty="0">
                <a:solidFill>
                  <a:schemeClr val="bg1">
                    <a:lumMod val="75000"/>
                  </a:schemeClr>
                </a:solidFill>
                <a:cs typeface="Avenir Book"/>
              </a:rPr>
              <a:t>self-admitted technical debt</a:t>
            </a:r>
            <a:r>
              <a:rPr lang="en-US" sz="3000" dirty="0">
                <a:solidFill>
                  <a:schemeClr val="bg1">
                    <a:lumMod val="75000"/>
                  </a:schemeClr>
                </a:solidFill>
                <a:cs typeface="Avenir Book"/>
              </a:rPr>
              <a:t> is removed </a:t>
            </a:r>
            <a:r>
              <a:rPr lang="en-US" sz="3000" b="0" dirty="0">
                <a:solidFill>
                  <a:schemeClr val="bg1">
                    <a:lumMod val="75000"/>
                  </a:schemeClr>
                </a:solidFill>
                <a:cs typeface="Avenir Book"/>
              </a:rPr>
              <a:t>after its introduction?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3427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1317691"/>
              </p:ext>
            </p:extLst>
          </p:nvPr>
        </p:nvGraphicFramePr>
        <p:xfrm>
          <a:off x="329334" y="3660419"/>
          <a:ext cx="8509865" cy="212344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661092"/>
                <a:gridCol w="1076359"/>
                <a:gridCol w="1423043"/>
                <a:gridCol w="1422077"/>
                <a:gridCol w="1422345"/>
                <a:gridCol w="1504949"/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Projects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Release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Release Date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Lines of Code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Comment Lines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Committers</a:t>
                      </a:r>
                      <a:endParaRPr lang="en-US" b="1" i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Eclipse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4.3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06/2013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659,231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437,640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221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Chromium</a:t>
                      </a:r>
                      <a:r>
                        <a:rPr lang="en-US" baseline="0" dirty="0" smtClean="0"/>
                        <a:t> 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09/2009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107,706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37,889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1,784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ArgoUML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0.34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12/2011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122,575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115,713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Apache </a:t>
                      </a:r>
                      <a:r>
                        <a:rPr lang="en-US" dirty="0" err="1" smtClean="0"/>
                        <a:t>httpd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2.4.6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07/2013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192,333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54,295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145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334" y="1711276"/>
            <a:ext cx="2091029" cy="121807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9234" y="1599091"/>
            <a:ext cx="1793209" cy="1350884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2291" y="1538027"/>
            <a:ext cx="1218076" cy="121807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908755" y="2746180"/>
            <a:ext cx="1313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ArgoUML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9295" y="1599091"/>
            <a:ext cx="2156545" cy="1482626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457200" y="295116"/>
            <a:ext cx="7620000" cy="819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fontAlgn="base"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4400" b="1" cap="none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ＭＳ Ｐゴシック" charset="0"/>
              </a:rPr>
              <a:t>Case Study </a:t>
            </a:r>
            <a:r>
              <a:rPr lang="en-US" sz="4400" b="1" cap="none" dirty="0">
                <a:solidFill>
                  <a:srgbClr val="C00000"/>
                </a:solidFill>
                <a:latin typeface="Arial" charset="0"/>
                <a:ea typeface="ＭＳ Ｐゴシック" charset="0"/>
                <a:cs typeface="ＭＳ Ｐゴシック" charset="0"/>
              </a:rPr>
              <a:t>P</a:t>
            </a:r>
            <a:r>
              <a:rPr lang="en-US" sz="4400" b="1" cap="none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ＭＳ Ｐゴシック" charset="0"/>
              </a:rPr>
              <a:t>rojects</a:t>
            </a:r>
            <a:endParaRPr lang="en-US" sz="4400" b="1" cap="none" dirty="0">
              <a:solidFill>
                <a:srgbClr val="C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690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ogramming-code-icon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73" y="2699261"/>
            <a:ext cx="1060949" cy="131667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2400"/>
            <a:ext cx="8776766" cy="1371600"/>
          </a:xfrm>
          <a:prstGeom prst="leftRightUpArrow">
            <a:avLst/>
          </a:prstGeom>
        </p:spPr>
        <p:txBody>
          <a:bodyPr>
            <a:noAutofit/>
          </a:bodyPr>
          <a:lstStyle/>
          <a:p>
            <a:pPr algn="l" defTabSz="457200" fontAlgn="base"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4400" b="1" cap="none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ＭＳ Ｐゴシック" charset="0"/>
              </a:rPr>
              <a:t>RQ1: How </a:t>
            </a:r>
            <a:r>
              <a:rPr lang="en-US" sz="4400" b="1" cap="none" dirty="0">
                <a:solidFill>
                  <a:srgbClr val="C00000"/>
                </a:solidFill>
                <a:latin typeface="Arial" charset="0"/>
                <a:ea typeface="ＭＳ Ｐゴシック" charset="0"/>
                <a:cs typeface="ＭＳ Ｐゴシック" charset="0"/>
              </a:rPr>
              <a:t>much self-admitted technical debt </a:t>
            </a:r>
            <a:r>
              <a:rPr lang="en-US" sz="4400" b="1" cap="none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ＭＳ Ｐゴシック" charset="0"/>
              </a:rPr>
              <a:t>exists?</a:t>
            </a:r>
            <a:endParaRPr lang="en-US" sz="4400" b="1" cap="none" dirty="0">
              <a:solidFill>
                <a:srgbClr val="C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3056" y="2889122"/>
            <a:ext cx="936950" cy="9369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09539" y="3420781"/>
            <a:ext cx="870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srcML</a:t>
            </a:r>
            <a:endParaRPr lang="en-US" i="1" dirty="0"/>
          </a:p>
        </p:txBody>
      </p:sp>
      <p:pic>
        <p:nvPicPr>
          <p:cNvPr id="4" name="Picture 3" descr="458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442" y="2933095"/>
            <a:ext cx="846389" cy="946807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609600" y="4181473"/>
            <a:ext cx="1366228" cy="835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Mine Source Code</a:t>
            </a:r>
            <a:endParaRPr lang="en-US" sz="1600" dirty="0"/>
          </a:p>
        </p:txBody>
      </p:sp>
      <p:cxnSp>
        <p:nvCxnSpPr>
          <p:cNvPr id="27" name="Straight Arrow Connector 26"/>
          <p:cNvCxnSpPr>
            <a:stCxn id="25" idx="3"/>
            <a:endCxn id="28" idx="1"/>
          </p:cNvCxnSpPr>
          <p:nvPr/>
        </p:nvCxnSpPr>
        <p:spPr>
          <a:xfrm>
            <a:off x="1975828" y="4599344"/>
            <a:ext cx="752590" cy="53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2728418" y="4186842"/>
            <a:ext cx="1366228" cy="835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Parse code using </a:t>
            </a:r>
            <a:r>
              <a:rPr lang="en-US" sz="1600" dirty="0" err="1" smtClean="0"/>
              <a:t>srcML</a:t>
            </a:r>
            <a:endParaRPr lang="en-US" sz="1600" dirty="0"/>
          </a:p>
        </p:txBody>
      </p:sp>
      <p:cxnSp>
        <p:nvCxnSpPr>
          <p:cNvPr id="29" name="Straight Arrow Connector 28"/>
          <p:cNvCxnSpPr>
            <a:stCxn id="28" idx="3"/>
            <a:endCxn id="37" idx="1"/>
          </p:cNvCxnSpPr>
          <p:nvPr/>
        </p:nvCxnSpPr>
        <p:spPr>
          <a:xfrm>
            <a:off x="4094646" y="4604713"/>
            <a:ext cx="767235" cy="661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7036523" y="4193458"/>
            <a:ext cx="1366228" cy="835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Quantify technical debt pattern</a:t>
            </a:r>
            <a:endParaRPr lang="en-US" sz="1400" dirty="0"/>
          </a:p>
        </p:txBody>
      </p:sp>
      <p:pic>
        <p:nvPicPr>
          <p:cNvPr id="36" name="Picture 35" descr="search-documents.jp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389" y="2830342"/>
            <a:ext cx="1082976" cy="1099122"/>
          </a:xfrm>
          <a:prstGeom prst="rect">
            <a:avLst/>
          </a:prstGeom>
        </p:spPr>
      </p:pic>
      <p:sp>
        <p:nvSpPr>
          <p:cNvPr id="37" name="Rectangle 36"/>
          <p:cNvSpPr/>
          <p:nvPr/>
        </p:nvSpPr>
        <p:spPr>
          <a:xfrm>
            <a:off x="4861881" y="4193458"/>
            <a:ext cx="1366228" cy="835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Search patterns across projects</a:t>
            </a:r>
            <a:endParaRPr lang="en-US" sz="1400" dirty="0"/>
          </a:p>
        </p:txBody>
      </p:sp>
      <p:cxnSp>
        <p:nvCxnSpPr>
          <p:cNvPr id="38" name="Straight Arrow Connector 37"/>
          <p:cNvCxnSpPr>
            <a:endCxn id="30" idx="1"/>
          </p:cNvCxnSpPr>
          <p:nvPr/>
        </p:nvCxnSpPr>
        <p:spPr>
          <a:xfrm>
            <a:off x="6228109" y="4602705"/>
            <a:ext cx="808414" cy="862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987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249794"/>
              </p:ext>
            </p:extLst>
          </p:nvPr>
        </p:nvGraphicFramePr>
        <p:xfrm>
          <a:off x="533400" y="2514600"/>
          <a:ext cx="8077200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9300"/>
                <a:gridCol w="2019300"/>
                <a:gridCol w="2019300"/>
                <a:gridCol w="2019300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Project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Total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% files with</a:t>
                      </a:r>
                      <a:r>
                        <a:rPr lang="en-US" baseline="0" dirty="0" smtClean="0"/>
                        <a:t> technical debt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File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Eclipse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6,389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2.4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Chromium 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14,328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4.0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ArgoUML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1,846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4.2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 </a:t>
                      </a:r>
                      <a:r>
                        <a:rPr lang="en-US" dirty="0" err="1" smtClean="0"/>
                        <a:t>httpd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31.0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Class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Eclipse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11,993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1.3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Chromium OS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18,249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0.4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ArgoUML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2,304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3.3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Apache </a:t>
                      </a:r>
                      <a:r>
                        <a:rPr lang="en-US" dirty="0" err="1" smtClean="0"/>
                        <a:t>httpd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-</a:t>
                      </a:r>
                      <a:endParaRPr lang="en-US" b="1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495426"/>
            <a:ext cx="7620000" cy="957786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cs typeface="Avenir Book"/>
              </a:rPr>
              <a:t>How much </a:t>
            </a:r>
            <a:r>
              <a:rPr lang="en-US" dirty="0">
                <a:cs typeface="Avenir Book"/>
              </a:rPr>
              <a:t>self-admitted technical debt exists in the studied software projects?</a:t>
            </a:r>
          </a:p>
          <a:p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295116"/>
            <a:ext cx="7620000" cy="819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fontAlgn="base"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4400" b="1" cap="none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ＭＳ Ｐゴシック" charset="0"/>
              </a:rPr>
              <a:t>RQ1: Results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81000" y="4648200"/>
            <a:ext cx="8763000" cy="1600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307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534400" cy="1066800"/>
          </a:xfrm>
          <a:prstGeom prst="leftRightUpArrow">
            <a:avLst/>
          </a:prstGeom>
        </p:spPr>
        <p:txBody>
          <a:bodyPr>
            <a:noAutofit/>
          </a:bodyPr>
          <a:lstStyle/>
          <a:p>
            <a:pPr algn="l" defTabSz="457200" fontAlgn="base"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4400" b="1" cap="none" dirty="0">
                <a:solidFill>
                  <a:srgbClr val="C00000"/>
                </a:solidFill>
                <a:latin typeface="Arial" charset="0"/>
                <a:ea typeface="ＭＳ Ｐゴシック" charset="0"/>
                <a:cs typeface="ＭＳ Ｐゴシック" charset="0"/>
              </a:rPr>
              <a:t>RQ2: Why is </a:t>
            </a:r>
            <a:r>
              <a:rPr lang="en-US" sz="4400" b="1" cap="none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ＭＳ Ｐゴシック" charset="0"/>
              </a:rPr>
              <a:t>Self-Admitted </a:t>
            </a:r>
            <a:r>
              <a:rPr lang="en-US" b="1" dirty="0">
                <a:solidFill>
                  <a:srgbClr val="C00000"/>
                </a:solidFill>
                <a:latin typeface="Arial" charset="0"/>
                <a:ea typeface="ＭＳ Ｐゴシック" charset="0"/>
                <a:cs typeface="ＭＳ Ｐゴシック" charset="0"/>
              </a:rPr>
              <a:t>T</a:t>
            </a:r>
            <a:r>
              <a:rPr lang="en-US" sz="4400" b="1" cap="none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ＭＳ Ｐゴシック" charset="0"/>
              </a:rPr>
              <a:t>echnical Debt Introduced</a:t>
            </a:r>
            <a:r>
              <a:rPr lang="en-US" sz="4400" b="1" cap="none" dirty="0">
                <a:solidFill>
                  <a:srgbClr val="C00000"/>
                </a:solidFill>
                <a:latin typeface="Arial" charset="0"/>
                <a:ea typeface="ＭＳ Ｐゴシック" charset="0"/>
                <a:cs typeface="ＭＳ Ｐゴシック" charset="0"/>
              </a:rPr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2286000"/>
            <a:ext cx="1741679" cy="11599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3886200"/>
            <a:ext cx="1665479" cy="1323294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52400" y="2362200"/>
            <a:ext cx="6792720" cy="43735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 smtClean="0">
                <a:cs typeface="Avenir Book"/>
              </a:rPr>
              <a:t>Developer Experience</a:t>
            </a:r>
            <a:r>
              <a:rPr lang="en-US" sz="2800" b="0" dirty="0" smtClean="0">
                <a:cs typeface="Avenir Book"/>
              </a:rPr>
              <a:t> – do less experienced developers introduce more technical debt?</a:t>
            </a:r>
            <a:endParaRPr lang="en-US" sz="2800" b="0" dirty="0">
              <a:cs typeface="Avenir Book"/>
            </a:endParaRPr>
          </a:p>
          <a:p>
            <a:pPr marL="0" indent="0">
              <a:buNone/>
            </a:pPr>
            <a:endParaRPr lang="en-US" sz="2800" b="1" dirty="0" smtClean="0">
              <a:cs typeface="Avenir Book"/>
            </a:endParaRPr>
          </a:p>
          <a:p>
            <a:pPr marL="457200" indent="-457200">
              <a:buFont typeface="Arial" pitchFamily="34" charset="0"/>
              <a:buChar char="•"/>
            </a:pPr>
            <a:endParaRPr lang="en-US" sz="2800" b="1" dirty="0" smtClean="0">
              <a:cs typeface="Avenir Book"/>
            </a:endParaRPr>
          </a:p>
          <a:p>
            <a:pPr marL="0" indent="0">
              <a:buNone/>
            </a:pPr>
            <a:r>
              <a:rPr lang="en-US" sz="2800" b="1" dirty="0" smtClean="0">
                <a:cs typeface="Avenir Book"/>
              </a:rPr>
              <a:t>Time to release</a:t>
            </a:r>
            <a:r>
              <a:rPr lang="en-US" sz="2800" dirty="0" smtClean="0">
                <a:cs typeface="Avenir Book"/>
              </a:rPr>
              <a:t> </a:t>
            </a:r>
            <a:r>
              <a:rPr lang="en-US" sz="2800" b="0" dirty="0" smtClean="0">
                <a:cs typeface="Avenir Book"/>
              </a:rPr>
              <a:t>– do tight release deadlines lead to more technical debt?</a:t>
            </a:r>
            <a:endParaRPr lang="en-US" sz="2800" dirty="0" smtClean="0">
              <a:cs typeface="Avenir Book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891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752601"/>
            <a:ext cx="8392746" cy="762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Experience measured using </a:t>
            </a:r>
            <a:r>
              <a:rPr lang="en-US" sz="2800" b="1" dirty="0" smtClean="0"/>
              <a:t>number of prior commits</a:t>
            </a:r>
          </a:p>
        </p:txBody>
      </p:sp>
      <p:pic>
        <p:nvPicPr>
          <p:cNvPr id="10" name="Picture 9" descr="free-vector-document-icon-clip-art_117163_Document_Icon_clip_art_hight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2895600"/>
            <a:ext cx="990600" cy="137354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14600" y="3276600"/>
            <a:ext cx="2131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g</a:t>
            </a:r>
            <a:r>
              <a:rPr lang="en-US" sz="2400" dirty="0" err="1" smtClean="0"/>
              <a:t>it</a:t>
            </a:r>
            <a:r>
              <a:rPr lang="en-US" sz="2400" dirty="0" smtClean="0"/>
              <a:t>/</a:t>
            </a:r>
            <a:r>
              <a:rPr lang="en-US" sz="2400" dirty="0" err="1" smtClean="0"/>
              <a:t>svn</a:t>
            </a:r>
            <a:r>
              <a:rPr lang="en-US" sz="2400" dirty="0" smtClean="0"/>
              <a:t> blame</a:t>
            </a:r>
            <a:endParaRPr lang="en-US" sz="24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981200" y="35814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3"/>
          <p:cNvSpPr txBox="1">
            <a:spLocks/>
          </p:cNvSpPr>
          <p:nvPr/>
        </p:nvSpPr>
        <p:spPr>
          <a:xfrm>
            <a:off x="533400" y="5377985"/>
            <a:ext cx="8339736" cy="10228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200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800" dirty="0" smtClean="0"/>
              <a:t>Rank developers </a:t>
            </a:r>
            <a:r>
              <a:rPr lang="en-US" sz="2800" b="0" dirty="0"/>
              <a:t>in order of </a:t>
            </a:r>
            <a:r>
              <a:rPr lang="en-US" sz="2800" dirty="0"/>
              <a:t>experience</a:t>
            </a:r>
            <a:r>
              <a:rPr lang="en-US" sz="2800" b="0" dirty="0"/>
              <a:t> for </a:t>
            </a:r>
            <a:r>
              <a:rPr lang="en-US" sz="2800" b="0" dirty="0" smtClean="0"/>
              <a:t>comparison</a:t>
            </a:r>
            <a:endParaRPr lang="en-US" sz="2800" b="0" dirty="0"/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457200" y="295116"/>
            <a:ext cx="7620000" cy="819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fontAlgn="base"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4400" b="1" cap="none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ＭＳ Ｐゴシック" charset="0"/>
              </a:rPr>
              <a:t>RQ2 – Developer Experience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838200" y="3429000"/>
            <a:ext cx="8382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4608" t="14046" r="33881" b="17198"/>
          <a:stretch/>
        </p:blipFill>
        <p:spPr>
          <a:xfrm>
            <a:off x="4953000" y="3048000"/>
            <a:ext cx="824090" cy="10120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3200400"/>
            <a:ext cx="1143000" cy="760095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4419600" y="35814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5867400" y="3581400"/>
            <a:ext cx="457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33400" y="4267200"/>
            <a:ext cx="1518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Identify </a:t>
            </a:r>
          </a:p>
          <a:p>
            <a:pPr algn="ctr"/>
            <a:r>
              <a:rPr lang="en-US" dirty="0" smtClean="0"/>
              <a:t>technical debt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800600" y="4267200"/>
            <a:ext cx="1133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Identify </a:t>
            </a:r>
          </a:p>
          <a:p>
            <a:r>
              <a:rPr lang="en-US" dirty="0" smtClean="0"/>
              <a:t>developer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200507" y="4267200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Count number of </a:t>
            </a:r>
          </a:p>
          <a:p>
            <a:r>
              <a:rPr lang="en-US" dirty="0" smtClean="0"/>
              <a:t>prior commits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028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3" grpId="0" animBg="1"/>
      <p:bldP spid="20" grpId="0"/>
      <p:bldP spid="21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016505"/>
              </p:ext>
            </p:extLst>
          </p:nvPr>
        </p:nvGraphicFramePr>
        <p:xfrm>
          <a:off x="838200" y="1678013"/>
          <a:ext cx="7467598" cy="360680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522026"/>
                <a:gridCol w="760000"/>
                <a:gridCol w="1300361"/>
                <a:gridCol w="1300361"/>
                <a:gridCol w="1276270"/>
                <a:gridCol w="130858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Project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 smtClean="0"/>
                        <a:t>Dev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u="none" baseline="0" dirty="0" smtClean="0"/>
                        <a:t>T</a:t>
                      </a:r>
                      <a:r>
                        <a:rPr lang="en-US" sz="1600" u="none" dirty="0" smtClean="0"/>
                        <a:t>echnical Debt</a:t>
                      </a:r>
                      <a:endParaRPr lang="en-US" sz="1600" b="1" i="0" u="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Total Commits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Experience</a:t>
                      </a:r>
                      <a:r>
                        <a:rPr lang="en-US" baseline="0" dirty="0" smtClean="0"/>
                        <a:t> Rank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Total Committers</a:t>
                      </a:r>
                      <a:endParaRPr lang="en-US" b="1" i="0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Eclipse</a:t>
                      </a:r>
                      <a:endParaRPr lang="en-US" b="1" dirty="0"/>
                    </a:p>
                  </a:txBody>
                  <a:tcPr anchor="ctr"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1,231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</a:t>
                      </a:r>
                      <a:endParaRPr lang="en-US" b="1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221</a:t>
                      </a:r>
                      <a:endParaRPr lang="en-US" dirty="0"/>
                    </a:p>
                  </a:txBody>
                  <a:tcPr anchor="ctr"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E2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2,513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</a:t>
                      </a:r>
                      <a:endParaRPr lang="en-US" b="1" dirty="0"/>
                    </a:p>
                  </a:txBody>
                  <a:tcPr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Chromium</a:t>
                      </a:r>
                      <a:r>
                        <a:rPr lang="en-US" b="1" baseline="0" dirty="0" smtClean="0"/>
                        <a:t> OS</a:t>
                      </a:r>
                      <a:endParaRPr lang="en-US" b="1" dirty="0"/>
                    </a:p>
                  </a:txBody>
                  <a:tcPr anchor="ctr"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C1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28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4,853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1,784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C2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24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410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219</a:t>
                      </a:r>
                      <a:endParaRPr lang="en-US" b="1" dirty="0"/>
                    </a:p>
                  </a:txBody>
                  <a:tcPr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l"/>
                      <a:r>
                        <a:rPr lang="en-US" b="1" dirty="0" err="1" smtClean="0"/>
                        <a:t>ArgoUML</a:t>
                      </a:r>
                      <a:endParaRPr lang="en-US" b="1" dirty="0"/>
                    </a:p>
                  </a:txBody>
                  <a:tcPr anchor="ctr"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AU1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17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2,544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4</a:t>
                      </a:r>
                      <a:endParaRPr lang="en-US" b="1" dirty="0"/>
                    </a:p>
                  </a:txBody>
                  <a:tcP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53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AU2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4,879</a:t>
                      </a:r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>
                    <a:lnB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 rowSpan="2"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Apache </a:t>
                      </a:r>
                      <a:r>
                        <a:rPr lang="en-US" b="1" dirty="0" err="1" smtClean="0"/>
                        <a:t>httpd</a:t>
                      </a:r>
                      <a:endParaRPr lang="en-US" b="1" dirty="0"/>
                    </a:p>
                  </a:txBody>
                  <a:tcPr anchor="ctr"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AH1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4,908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</a:t>
                      </a:r>
                      <a:endParaRPr lang="en-US" b="1" dirty="0"/>
                    </a:p>
                  </a:txBody>
                  <a:tcPr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145</a:t>
                      </a:r>
                      <a:endParaRPr lang="en-US" dirty="0"/>
                    </a:p>
                  </a:txBody>
                  <a:tcPr anchor="ctr">
                    <a:lnT w="12700" cap="flat" cmpd="sng" algn="ctr">
                      <a:solidFill>
                        <a:srgbClr val="FFFFFF">
                          <a:lumMod val="6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AH2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3,214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</a:t>
                      </a:r>
                      <a:endParaRPr lang="en-US" b="1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228600" y="3049613"/>
            <a:ext cx="8656278" cy="228438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381000" y="8382000"/>
            <a:ext cx="8077199" cy="11430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Developers with higher experience </a:t>
            </a:r>
            <a:r>
              <a:rPr lang="en-US" sz="3200" dirty="0" smtClean="0"/>
              <a:t>introduce </a:t>
            </a:r>
            <a:r>
              <a:rPr lang="en-US" sz="3200" dirty="0"/>
              <a:t>more </a:t>
            </a:r>
            <a:r>
              <a:rPr lang="en-US" sz="3200" dirty="0" smtClean="0"/>
              <a:t>self-admitted technical debt</a:t>
            </a:r>
            <a:endParaRPr lang="en-US" sz="32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295116"/>
            <a:ext cx="8686800" cy="81946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fontAlgn="base"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b="1" cap="none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ＭＳ Ｐゴシック" charset="0"/>
              </a:rPr>
              <a:t>RQ2 – Developer Experience Results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19600" y="1686006"/>
            <a:ext cx="1447800" cy="136360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715000" y="1678013"/>
            <a:ext cx="1371600" cy="167736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010400" y="1601813"/>
            <a:ext cx="1885949" cy="17526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506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9" grpId="0" animBg="1"/>
      <p:bldP spid="11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381000" y="152400"/>
            <a:ext cx="7620000" cy="8194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fontAlgn="base"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4400" b="1" cap="none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ＭＳ Ｐゴシック" charset="0"/>
              </a:rPr>
              <a:t>RQ2 – Developer Experience Results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371601"/>
            <a:ext cx="2895600" cy="20005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/>
          <p:cNvSpPr txBox="1"/>
          <p:nvPr/>
        </p:nvSpPr>
        <p:spPr>
          <a:xfrm>
            <a:off x="1828800" y="3352800"/>
            <a:ext cx="11371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Apache</a:t>
            </a:r>
            <a:endParaRPr lang="en-US" sz="2400" b="1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1371601"/>
            <a:ext cx="2895600" cy="2009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6096000" y="3352800"/>
            <a:ext cx="1392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ArgoUML</a:t>
            </a:r>
            <a:endParaRPr lang="en-US" sz="2400" b="1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" y="4188226"/>
            <a:ext cx="2895600" cy="1983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/>
          <p:cNvSpPr txBox="1"/>
          <p:nvPr/>
        </p:nvSpPr>
        <p:spPr>
          <a:xfrm>
            <a:off x="1752600" y="6172200"/>
            <a:ext cx="1192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Chrome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1600" y="4191000"/>
            <a:ext cx="2895600" cy="19838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TextBox 17"/>
          <p:cNvSpPr txBox="1"/>
          <p:nvPr/>
        </p:nvSpPr>
        <p:spPr>
          <a:xfrm>
            <a:off x="6273629" y="6172200"/>
            <a:ext cx="10576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Eclipse</a:t>
            </a:r>
          </a:p>
        </p:txBody>
      </p:sp>
    </p:spTree>
    <p:extLst>
      <p:ext uri="{BB962C8B-B14F-4D97-AF65-F5344CB8AC3E}">
        <p14:creationId xmlns:p14="http://schemas.microsoft.com/office/powerpoint/2010/main" val="1899202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6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95116"/>
            <a:ext cx="8458200" cy="819468"/>
          </a:xfrm>
        </p:spPr>
        <p:txBody>
          <a:bodyPr>
            <a:normAutofit/>
          </a:bodyPr>
          <a:lstStyle/>
          <a:p>
            <a:pPr algn="l" defTabSz="457200" fontAlgn="base"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b="1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ＭＳ Ｐゴシック" charset="0"/>
              </a:rPr>
              <a:t>What is Technical Debt?</a:t>
            </a:r>
            <a:endParaRPr lang="en-US" sz="4400" b="1" cap="none" dirty="0">
              <a:solidFill>
                <a:srgbClr val="C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18" name="Content Placeholder 7"/>
          <p:cNvSpPr>
            <a:spLocks noGrp="1"/>
          </p:cNvSpPr>
          <p:nvPr>
            <p:ph idx="1"/>
          </p:nvPr>
        </p:nvSpPr>
        <p:spPr>
          <a:xfrm>
            <a:off x="914400" y="1676400"/>
            <a:ext cx="7620000" cy="4114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“Shipping first-time code is like going into debt. A little debt speeds development so long as it is paid back promptly</a:t>
            </a:r>
            <a:r>
              <a:rPr lang="mr-IN" dirty="0" smtClean="0"/>
              <a:t>…</a:t>
            </a:r>
            <a:r>
              <a:rPr lang="en-US" b="1" dirty="0" smtClean="0"/>
              <a:t>”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					-Cunningham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02933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"/>
            <a:ext cx="8534400" cy="1066800"/>
          </a:xfrm>
          <a:prstGeom prst="leftRightUpArrow">
            <a:avLst/>
          </a:prstGeom>
        </p:spPr>
        <p:txBody>
          <a:bodyPr>
            <a:noAutofit/>
          </a:bodyPr>
          <a:lstStyle/>
          <a:p>
            <a:pPr algn="l" defTabSz="457200" fontAlgn="base"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4400" b="1" cap="none" dirty="0">
                <a:solidFill>
                  <a:srgbClr val="C00000"/>
                </a:solidFill>
                <a:latin typeface="Arial" charset="0"/>
                <a:ea typeface="ＭＳ Ｐゴシック" charset="0"/>
                <a:cs typeface="ＭＳ Ｐゴシック" charset="0"/>
              </a:rPr>
              <a:t>RQ2: Why is </a:t>
            </a:r>
            <a:r>
              <a:rPr lang="en-US" sz="4400" b="1" cap="none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ＭＳ Ｐゴシック" charset="0"/>
              </a:rPr>
              <a:t>Self-Admitted </a:t>
            </a:r>
            <a:r>
              <a:rPr lang="en-US" b="1" dirty="0">
                <a:solidFill>
                  <a:srgbClr val="C00000"/>
                </a:solidFill>
                <a:latin typeface="Arial" charset="0"/>
                <a:ea typeface="ＭＳ Ｐゴシック" charset="0"/>
                <a:cs typeface="ＭＳ Ｐゴシック" charset="0"/>
              </a:rPr>
              <a:t>T</a:t>
            </a:r>
            <a:r>
              <a:rPr lang="en-US" sz="4400" b="1" cap="none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ＭＳ Ｐゴシック" charset="0"/>
              </a:rPr>
              <a:t>echnical Debt Introduced</a:t>
            </a:r>
            <a:r>
              <a:rPr lang="en-US" sz="4400" b="1" cap="none" dirty="0">
                <a:solidFill>
                  <a:srgbClr val="C00000"/>
                </a:solidFill>
                <a:latin typeface="Arial" charset="0"/>
                <a:ea typeface="ＭＳ Ｐゴシック" charset="0"/>
                <a:cs typeface="ＭＳ Ｐゴシック" charset="0"/>
              </a:rPr>
              <a:t>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2286000"/>
            <a:ext cx="1741679" cy="11599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6600" y="3886200"/>
            <a:ext cx="1665479" cy="1323294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152400" y="2362200"/>
            <a:ext cx="6792720" cy="43735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 smtClean="0">
                <a:cs typeface="Avenir Book"/>
              </a:rPr>
              <a:t>Developer Experience</a:t>
            </a:r>
            <a:r>
              <a:rPr lang="en-US" sz="2800" b="0" dirty="0" smtClean="0">
                <a:cs typeface="Avenir Book"/>
              </a:rPr>
              <a:t> – do less experienced developers introduce more technical debt?</a:t>
            </a:r>
            <a:endParaRPr lang="en-US" sz="2800" b="0" dirty="0">
              <a:cs typeface="Avenir Book"/>
            </a:endParaRPr>
          </a:p>
          <a:p>
            <a:pPr marL="0" indent="0">
              <a:buNone/>
            </a:pPr>
            <a:endParaRPr lang="en-US" sz="2800" b="1" dirty="0" smtClean="0">
              <a:cs typeface="Avenir Book"/>
            </a:endParaRPr>
          </a:p>
          <a:p>
            <a:pPr marL="457200" indent="-457200">
              <a:buFont typeface="Arial" pitchFamily="34" charset="0"/>
              <a:buChar char="•"/>
            </a:pPr>
            <a:endParaRPr lang="en-US" sz="2800" b="1" dirty="0" smtClean="0">
              <a:cs typeface="Avenir Book"/>
            </a:endParaRPr>
          </a:p>
          <a:p>
            <a:pPr marL="0" indent="0">
              <a:buNone/>
            </a:pPr>
            <a:r>
              <a:rPr lang="en-US" sz="2800" b="1" dirty="0" smtClean="0">
                <a:cs typeface="Avenir Book"/>
              </a:rPr>
              <a:t>Time to release</a:t>
            </a:r>
            <a:r>
              <a:rPr lang="en-US" sz="2800" dirty="0" smtClean="0">
                <a:cs typeface="Avenir Book"/>
              </a:rPr>
              <a:t> </a:t>
            </a:r>
            <a:r>
              <a:rPr lang="en-US" sz="2800" b="0" dirty="0" smtClean="0">
                <a:cs typeface="Avenir Book"/>
              </a:rPr>
              <a:t>– do tight release deadlines lead to more technical debt?</a:t>
            </a:r>
            <a:endParaRPr lang="en-US" sz="2800" dirty="0" smtClean="0">
              <a:cs typeface="Avenir Book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47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/>
          <p:cNvSpPr>
            <a:spLocks noGrp="1"/>
          </p:cNvSpPr>
          <p:nvPr>
            <p:ph idx="1"/>
          </p:nvPr>
        </p:nvSpPr>
        <p:spPr>
          <a:xfrm>
            <a:off x="457200" y="1343026"/>
            <a:ext cx="8138160" cy="15143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0" dirty="0" smtClean="0"/>
              <a:t>Measure how close to a release the self-admitted technical debt is introduced</a:t>
            </a:r>
            <a:endParaRPr lang="en-US" sz="2800" b="0" dirty="0"/>
          </a:p>
        </p:txBody>
      </p:sp>
      <p:cxnSp>
        <p:nvCxnSpPr>
          <p:cNvPr id="12" name="Straight Connector 11"/>
          <p:cNvCxnSpPr/>
          <p:nvPr/>
        </p:nvCxnSpPr>
        <p:spPr>
          <a:xfrm>
            <a:off x="381000" y="4800600"/>
            <a:ext cx="7092530" cy="4455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Right Brace 24"/>
          <p:cNvSpPr/>
          <p:nvPr/>
        </p:nvSpPr>
        <p:spPr>
          <a:xfrm rot="5400000">
            <a:off x="6956513" y="4729113"/>
            <a:ext cx="319548" cy="714486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6328565" y="5439385"/>
            <a:ext cx="1575444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 &lt;= 1 month</a:t>
            </a:r>
            <a:endParaRPr lang="en-US" b="1" dirty="0"/>
          </a:p>
        </p:txBody>
      </p:sp>
      <p:sp>
        <p:nvSpPr>
          <p:cNvPr id="27" name="Right Brace 26"/>
          <p:cNvSpPr/>
          <p:nvPr/>
        </p:nvSpPr>
        <p:spPr>
          <a:xfrm rot="16200000">
            <a:off x="5589820" y="3790136"/>
            <a:ext cx="319552" cy="1658370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/>
          <p:cNvSpPr txBox="1"/>
          <p:nvPr/>
        </p:nvSpPr>
        <p:spPr>
          <a:xfrm>
            <a:off x="4378329" y="3921825"/>
            <a:ext cx="2908296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&gt;1 month &amp; &lt;= 3 months</a:t>
            </a:r>
            <a:endParaRPr lang="en-US" b="1" dirty="0"/>
          </a:p>
        </p:txBody>
      </p:sp>
      <p:sp>
        <p:nvSpPr>
          <p:cNvPr id="35" name="Right Brace 34"/>
          <p:cNvSpPr/>
          <p:nvPr/>
        </p:nvSpPr>
        <p:spPr>
          <a:xfrm rot="5400000">
            <a:off x="3328410" y="3809796"/>
            <a:ext cx="319546" cy="2553122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2040555" y="5439385"/>
            <a:ext cx="3043069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&gt;3 months &amp; &lt;= 6 months</a:t>
            </a:r>
            <a:endParaRPr lang="en-US" b="1" dirty="0"/>
          </a:p>
        </p:txBody>
      </p:sp>
      <p:sp>
        <p:nvSpPr>
          <p:cNvPr id="39" name="Right Brace 38"/>
          <p:cNvSpPr/>
          <p:nvPr/>
        </p:nvSpPr>
        <p:spPr>
          <a:xfrm rot="16200000">
            <a:off x="1103024" y="3782759"/>
            <a:ext cx="319552" cy="1658370"/>
          </a:xfrm>
          <a:prstGeom prst="rightBrac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557010" y="3921825"/>
            <a:ext cx="1411578" cy="36933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&gt;6 months</a:t>
            </a:r>
            <a:endParaRPr lang="en-US" b="1" dirty="0"/>
          </a:p>
        </p:txBody>
      </p:sp>
      <p:cxnSp>
        <p:nvCxnSpPr>
          <p:cNvPr id="42" name="Straight Connector 41"/>
          <p:cNvCxnSpPr/>
          <p:nvPr/>
        </p:nvCxnSpPr>
        <p:spPr>
          <a:xfrm>
            <a:off x="2141145" y="3254477"/>
            <a:ext cx="0" cy="3313471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4844380" y="3269846"/>
            <a:ext cx="0" cy="3313471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659068" y="3254477"/>
            <a:ext cx="0" cy="3313471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itle 1"/>
          <p:cNvSpPr txBox="1">
            <a:spLocks/>
          </p:cNvSpPr>
          <p:nvPr/>
        </p:nvSpPr>
        <p:spPr>
          <a:xfrm>
            <a:off x="457200" y="295116"/>
            <a:ext cx="7620000" cy="819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fontAlgn="base"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4400" b="1" cap="none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ＭＳ Ｐゴシック" charset="0"/>
              </a:rPr>
              <a:t>Release Pressure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21</a:t>
            </a:fld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7467600" y="3124200"/>
            <a:ext cx="0" cy="3465871"/>
          </a:xfrm>
          <a:prstGeom prst="line">
            <a:avLst/>
          </a:prstGeom>
          <a:ln w="31750">
            <a:solidFill>
              <a:srgbClr val="8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5382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34" grpId="0" animBg="1"/>
      <p:bldP spid="35" grpId="0" animBg="1"/>
      <p:bldP spid="38" grpId="0" animBg="1"/>
      <p:bldP spid="39" grpId="0" animBg="1"/>
      <p:bldP spid="4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52821735"/>
              </p:ext>
            </p:extLst>
          </p:nvPr>
        </p:nvGraphicFramePr>
        <p:xfrm>
          <a:off x="1222374" y="1366647"/>
          <a:ext cx="5682881" cy="508508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134869"/>
                <a:gridCol w="1748688"/>
                <a:gridCol w="1399662"/>
                <a:gridCol w="1399662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b="1" i="0" dirty="0" smtClean="0"/>
                        <a:t>Project</a:t>
                      </a:r>
                      <a:endParaRPr lang="en-US" sz="18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b="1" i="0" dirty="0" smtClean="0"/>
                        <a:t>Time to Release</a:t>
                      </a:r>
                      <a:endParaRPr lang="en-US" sz="18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dirty="0" smtClean="0"/>
                        <a:t>%</a:t>
                      </a:r>
                      <a:r>
                        <a:rPr lang="en-US" sz="1800" b="1" i="0" baseline="0" dirty="0" smtClean="0"/>
                        <a:t> Technical debt</a:t>
                      </a:r>
                      <a:endParaRPr lang="en-US" sz="1800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i="0" dirty="0" smtClean="0"/>
                        <a:t>%</a:t>
                      </a:r>
                      <a:r>
                        <a:rPr lang="en-US" sz="1800" b="1" i="0" baseline="0" dirty="0" smtClean="0"/>
                        <a:t> over all changes</a:t>
                      </a:r>
                      <a:endParaRPr lang="en-US" sz="1800" b="1" i="0" dirty="0"/>
                    </a:p>
                  </a:txBody>
                  <a:tcPr/>
                </a:tc>
              </a:tr>
              <a:tr h="370840">
                <a:tc rowSpan="4"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Eclipse</a:t>
                      </a:r>
                      <a:endParaRPr lang="en-US" b="1" dirty="0"/>
                    </a:p>
                  </a:txBody>
                  <a:tcPr anchor="ctr"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&gt;= 6m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41.7%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0.33%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&gt;= 3m &amp; &lt;= 6m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36.4%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0.64%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&gt;=</a:t>
                      </a:r>
                      <a:r>
                        <a:rPr lang="en-US" baseline="0" dirty="0" smtClean="0"/>
                        <a:t> 1m &amp; &lt;= 3m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16.7%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0.39%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 smtClean="0"/>
                        <a:t>&lt;=</a:t>
                      </a:r>
                      <a:r>
                        <a:rPr lang="en-US" b="1" baseline="0" dirty="0" smtClean="0"/>
                        <a:t> 1m</a:t>
                      </a:r>
                      <a:endParaRPr lang="en-US" b="1" dirty="0"/>
                    </a:p>
                  </a:txBody>
                  <a:tcPr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5.3%</a:t>
                      </a:r>
                      <a:endParaRPr lang="en-US" b="1" dirty="0"/>
                    </a:p>
                  </a:txBody>
                  <a:tcPr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0.39%</a:t>
                      </a:r>
                      <a:endParaRPr lang="en-US" b="1" dirty="0"/>
                    </a:p>
                  </a:txBody>
                  <a:tcPr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rowSpan="4">
                  <a:txBody>
                    <a:bodyPr/>
                    <a:lstStyle/>
                    <a:p>
                      <a:pPr algn="l"/>
                      <a:r>
                        <a:rPr lang="en-US" b="1" dirty="0" err="1" smtClean="0"/>
                        <a:t>ArgoUML</a:t>
                      </a:r>
                      <a:endParaRPr lang="en-US" b="1" dirty="0"/>
                    </a:p>
                  </a:txBody>
                  <a:tcPr anchor="ctr"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&gt;= 6m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33.3%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0.20%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&gt;= 3m &amp; &lt;= 6m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41.7%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0.34%</a:t>
                      </a:r>
                      <a:endParaRPr lang="en-US" dirty="0"/>
                    </a:p>
                  </a:txBody>
                  <a:tcPr/>
                </a:tc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&gt;=</a:t>
                      </a:r>
                      <a:r>
                        <a:rPr lang="en-US" baseline="0" dirty="0" smtClean="0"/>
                        <a:t> 1m &amp; &lt;= 3m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16.7%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0.19%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&lt;=</a:t>
                      </a:r>
                      <a:r>
                        <a:rPr lang="en-US" b="1" baseline="0" dirty="0" smtClean="0"/>
                        <a:t> 1m</a:t>
                      </a:r>
                      <a:endParaRPr lang="en-US" b="1" dirty="0" smtClean="0"/>
                    </a:p>
                  </a:txBody>
                  <a:tcPr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8.3%</a:t>
                      </a:r>
                      <a:endParaRPr lang="en-US" b="1" dirty="0"/>
                    </a:p>
                  </a:txBody>
                  <a:tcPr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0.23%</a:t>
                      </a:r>
                      <a:endParaRPr lang="en-US" b="1" dirty="0"/>
                    </a:p>
                  </a:txBody>
                  <a:tcPr>
                    <a:lnB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 rowSpan="4">
                  <a:txBody>
                    <a:bodyPr/>
                    <a:lstStyle/>
                    <a:p>
                      <a:pPr algn="l"/>
                      <a:r>
                        <a:rPr lang="en-US" b="1" dirty="0" smtClean="0"/>
                        <a:t>Apache </a:t>
                      </a:r>
                      <a:r>
                        <a:rPr lang="en-US" b="1" dirty="0" err="1" smtClean="0"/>
                        <a:t>httpd</a:t>
                      </a:r>
                      <a:endParaRPr lang="en-US" b="1" dirty="0"/>
                    </a:p>
                  </a:txBody>
                  <a:tcPr anchor="ctr"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&gt;= 6m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37.5%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0.22%</a:t>
                      </a:r>
                      <a:endParaRPr lang="en-US" dirty="0"/>
                    </a:p>
                  </a:txBody>
                  <a:tcPr>
                    <a:lnT w="1270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&gt;= 3m &amp; &lt;= 6m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31.6%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0.31%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&gt;=</a:t>
                      </a:r>
                      <a:r>
                        <a:rPr lang="en-US" baseline="0" dirty="0" smtClean="0"/>
                        <a:t> 1m &amp; &lt;= 3m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20.6%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0.24%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&lt;=</a:t>
                      </a:r>
                      <a:r>
                        <a:rPr lang="en-US" b="1" baseline="0" dirty="0" smtClean="0"/>
                        <a:t> 1m</a:t>
                      </a:r>
                      <a:endParaRPr lang="en-US" b="1" dirty="0" smtClean="0"/>
                    </a:p>
                  </a:txBody>
                  <a:tcP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10.3%</a:t>
                      </a:r>
                      <a:endParaRPr lang="en-US" b="1" dirty="0"/>
                    </a:p>
                  </a:txBody>
                  <a:tcP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0.21%</a:t>
                      </a:r>
                      <a:endParaRPr lang="en-US" b="1" dirty="0"/>
                    </a:p>
                  </a:txBody>
                  <a:tcPr>
                    <a:lnB w="12700" cap="flat" cmpd="sng" algn="ctr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Title 1"/>
          <p:cNvSpPr txBox="1">
            <a:spLocks/>
          </p:cNvSpPr>
          <p:nvPr/>
        </p:nvSpPr>
        <p:spPr>
          <a:xfrm>
            <a:off x="457200" y="295116"/>
            <a:ext cx="7620000" cy="8194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fontAlgn="base"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4400" b="1" cap="none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ＭＳ Ｐゴシック" charset="0"/>
              </a:rPr>
              <a:t>RQ2 – Release Pressure Results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03017" y="3505200"/>
            <a:ext cx="6707383" cy="317101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4114800" y="1281936"/>
            <a:ext cx="1447799" cy="22667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486399" y="1295400"/>
            <a:ext cx="1447799" cy="226679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68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5116"/>
            <a:ext cx="7620000" cy="819468"/>
          </a:xfrm>
        </p:spPr>
        <p:txBody>
          <a:bodyPr>
            <a:normAutofit/>
          </a:bodyPr>
          <a:lstStyle/>
          <a:p>
            <a:pPr defTabSz="457200" fontAlgn="base"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4400" b="1" cap="none" dirty="0">
                <a:solidFill>
                  <a:srgbClr val="C00000"/>
                </a:solidFill>
                <a:latin typeface="Arial" charset="0"/>
                <a:ea typeface="ＭＳ Ｐゴシック" charset="0"/>
                <a:cs typeface="ＭＳ Ｐゴシック" charset="0"/>
              </a:rPr>
              <a:t>Research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752600"/>
            <a:ext cx="7512425" cy="4373563"/>
          </a:xfrm>
        </p:spPr>
        <p:txBody>
          <a:bodyPr>
            <a:noAutofit/>
          </a:bodyPr>
          <a:lstStyle/>
          <a:p>
            <a:pPr marL="457200" indent="-457200">
              <a:buFont typeface="Arial" pitchFamily="34" charset="0"/>
              <a:buAutoNum type="arabicPeriod"/>
            </a:pPr>
            <a:r>
              <a:rPr lang="en-US" sz="3000" b="0" dirty="0">
                <a:solidFill>
                  <a:schemeClr val="bg1">
                    <a:lumMod val="75000"/>
                  </a:schemeClr>
                </a:solidFill>
                <a:cs typeface="Avenir Book"/>
              </a:rPr>
              <a:t>How much self-admitted technical debt exists in the studied software projects?</a:t>
            </a:r>
          </a:p>
          <a:p>
            <a:pPr marL="457200" indent="-457200">
              <a:buFont typeface="Arial" pitchFamily="34" charset="0"/>
              <a:buAutoNum type="arabicPeriod"/>
            </a:pPr>
            <a:endParaRPr lang="en-US" sz="3000" dirty="0">
              <a:solidFill>
                <a:schemeClr val="bg1">
                  <a:lumMod val="75000"/>
                </a:schemeClr>
              </a:solidFill>
              <a:cs typeface="Avenir Book"/>
            </a:endParaRPr>
          </a:p>
          <a:p>
            <a:pPr marL="457200" indent="-457200">
              <a:buFont typeface="Arial" pitchFamily="34" charset="0"/>
              <a:buAutoNum type="arabicPeriod"/>
            </a:pPr>
            <a:r>
              <a:rPr lang="en-US" sz="3000" dirty="0">
                <a:solidFill>
                  <a:schemeClr val="bg1">
                    <a:lumMod val="65000"/>
                  </a:schemeClr>
                </a:solidFill>
                <a:cs typeface="Avenir Book"/>
              </a:rPr>
              <a:t>Why </a:t>
            </a:r>
            <a:r>
              <a:rPr lang="en-US" sz="3000" b="0" dirty="0">
                <a:solidFill>
                  <a:schemeClr val="bg1">
                    <a:lumMod val="65000"/>
                  </a:schemeClr>
                </a:solidFill>
                <a:cs typeface="Avenir Book"/>
              </a:rPr>
              <a:t>is self-admitted technical debt introduced into the software project?</a:t>
            </a:r>
          </a:p>
          <a:p>
            <a:pPr marL="457200" indent="-457200">
              <a:buFont typeface="Arial" pitchFamily="34" charset="0"/>
              <a:buAutoNum type="arabicPeriod"/>
            </a:pPr>
            <a:endParaRPr lang="en-US" sz="3000" dirty="0">
              <a:cs typeface="Avenir Book"/>
            </a:endParaRPr>
          </a:p>
          <a:p>
            <a:pPr marL="457200" indent="-457200">
              <a:buFont typeface="Arial" pitchFamily="34" charset="0"/>
              <a:buAutoNum type="arabicPeriod"/>
            </a:pPr>
            <a:r>
              <a:rPr lang="en-US" sz="3000" b="1" dirty="0">
                <a:cs typeface="Avenir Book"/>
              </a:rPr>
              <a:t>How much </a:t>
            </a:r>
            <a:r>
              <a:rPr lang="en-US" sz="3000" b="0" dirty="0">
                <a:cs typeface="Avenir Book"/>
              </a:rPr>
              <a:t>self-admitted technical debt </a:t>
            </a:r>
            <a:r>
              <a:rPr lang="en-US" sz="3000" dirty="0">
                <a:cs typeface="Avenir Book"/>
              </a:rPr>
              <a:t>is </a:t>
            </a:r>
            <a:r>
              <a:rPr lang="en-US" sz="3000" b="1" dirty="0">
                <a:cs typeface="Avenir Book"/>
              </a:rPr>
              <a:t>removed</a:t>
            </a:r>
            <a:r>
              <a:rPr lang="en-US" sz="3000" b="0" dirty="0">
                <a:cs typeface="Avenir Book"/>
              </a:rPr>
              <a:t> after its introduction?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1210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295116"/>
            <a:ext cx="8458200" cy="819468"/>
          </a:xfrm>
        </p:spPr>
        <p:txBody>
          <a:bodyPr>
            <a:normAutofit/>
          </a:bodyPr>
          <a:lstStyle/>
          <a:p>
            <a:pPr algn="l" defTabSz="457200" fontAlgn="base"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b="1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ＭＳ Ｐゴシック" charset="0"/>
              </a:rPr>
              <a:t>Technical Debt Removal</a:t>
            </a:r>
            <a:endParaRPr lang="en-US" sz="4400" b="1" cap="none" dirty="0">
              <a:solidFill>
                <a:srgbClr val="C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18" name="Content Placeholder 7"/>
          <p:cNvSpPr>
            <a:spLocks noGrp="1"/>
          </p:cNvSpPr>
          <p:nvPr>
            <p:ph idx="1"/>
          </p:nvPr>
        </p:nvSpPr>
        <p:spPr>
          <a:xfrm>
            <a:off x="914400" y="1676400"/>
            <a:ext cx="7620000" cy="4114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“</a:t>
            </a:r>
            <a:r>
              <a:rPr lang="mr-IN" dirty="0" smtClean="0"/>
              <a:t>…</a:t>
            </a:r>
            <a:r>
              <a:rPr lang="en-US" dirty="0" smtClean="0"/>
              <a:t>a little debt speeds development so long as it is paid back promptly</a:t>
            </a:r>
            <a:r>
              <a:rPr lang="mr-IN" dirty="0" smtClean="0"/>
              <a:t>…</a:t>
            </a:r>
            <a:r>
              <a:rPr lang="en-US" b="1" dirty="0" smtClean="0"/>
              <a:t>the danger occurs when the debt is not repaid</a:t>
            </a:r>
            <a:r>
              <a:rPr lang="mr-IN" dirty="0" smtClean="0"/>
              <a:t>…</a:t>
            </a:r>
            <a:r>
              <a:rPr lang="en-US" b="1" dirty="0" smtClean="0"/>
              <a:t>”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 smtClean="0"/>
              <a:t>					-Cunningham</a:t>
            </a:r>
            <a:endParaRPr lang="en-US" b="1" dirty="0"/>
          </a:p>
          <a:p>
            <a:pPr marL="0" indent="0">
              <a:buNone/>
            </a:pP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94914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653820"/>
            <a:ext cx="9820275" cy="1022580"/>
          </a:xfrm>
        </p:spPr>
        <p:txBody>
          <a:bodyPr>
            <a:noAutofit/>
          </a:bodyPr>
          <a:lstStyle/>
          <a:p>
            <a:pPr algn="l" defTabSz="457200" fontAlgn="base"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b="1" cap="none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ＭＳ Ｐゴシック" charset="0"/>
              </a:rPr>
              <a:t>RQ3: How </a:t>
            </a:r>
            <a:r>
              <a:rPr lang="en-US" b="1" cap="none" dirty="0">
                <a:solidFill>
                  <a:srgbClr val="C00000"/>
                </a:solidFill>
                <a:latin typeface="Arial" charset="0"/>
                <a:ea typeface="ＭＳ Ｐゴシック" charset="0"/>
                <a:cs typeface="ＭＳ Ｐゴシック" charset="0"/>
              </a:rPr>
              <a:t>much self-admitted technical debt </a:t>
            </a:r>
            <a:r>
              <a:rPr lang="en-US" b="1" cap="none" smtClean="0">
                <a:solidFill>
                  <a:srgbClr val="C00000"/>
                </a:solidFill>
                <a:latin typeface="Arial" charset="0"/>
                <a:ea typeface="ＭＳ Ｐゴシック" charset="0"/>
                <a:cs typeface="ＭＳ Ｐゴシック" charset="0"/>
              </a:rPr>
              <a:t>is removed</a:t>
            </a:r>
            <a:r>
              <a:rPr lang="en-US" b="1" cap="none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ＭＳ Ｐゴシック" charset="0"/>
              </a:rPr>
              <a:t>?</a:t>
            </a:r>
            <a:endParaRPr lang="en-US" b="1" cap="none" dirty="0">
              <a:solidFill>
                <a:srgbClr val="C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3"/>
          <a:srcRect t="4160" b="4160"/>
          <a:stretch>
            <a:fillRect/>
          </a:stretch>
        </p:blipFill>
        <p:spPr>
          <a:xfrm>
            <a:off x="5720788" y="3101293"/>
            <a:ext cx="3059179" cy="1755842"/>
          </a:xfrm>
          <a:prstGeom prst="rect">
            <a:avLst/>
          </a:prstGeom>
        </p:spPr>
      </p:pic>
      <p:pic>
        <p:nvPicPr>
          <p:cNvPr id="6" name="Picture 5" descr="programming-code-icon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15499"/>
            <a:ext cx="1645110" cy="2041636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559191" y="5434436"/>
            <a:ext cx="1366228" cy="131688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Identify self-admitted technical debt in a </a:t>
            </a:r>
            <a:r>
              <a:rPr lang="en-US" sz="1600" b="1" dirty="0" smtClean="0"/>
              <a:t>base version</a:t>
            </a:r>
            <a:endParaRPr lang="en-US" sz="1600" b="1" dirty="0"/>
          </a:p>
        </p:txBody>
      </p:sp>
      <p:pic>
        <p:nvPicPr>
          <p:cNvPr id="1027" name="Picture 3" descr="E:\compare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438" y="2989690"/>
            <a:ext cx="580345" cy="58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E:\compare.png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438" y="4147137"/>
            <a:ext cx="580345" cy="580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programming-code-icon.jp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734" y="2959900"/>
            <a:ext cx="546660" cy="678424"/>
          </a:xfrm>
          <a:prstGeom prst="rect">
            <a:avLst/>
          </a:prstGeom>
        </p:spPr>
      </p:pic>
      <p:pic>
        <p:nvPicPr>
          <p:cNvPr id="14" name="Picture 13" descr="programming-code-icon.jp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1099" y="4098096"/>
            <a:ext cx="546660" cy="678424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stCxn id="7" idx="3"/>
            <a:endCxn id="16" idx="1"/>
          </p:cNvCxnSpPr>
          <p:nvPr/>
        </p:nvCxnSpPr>
        <p:spPr>
          <a:xfrm>
            <a:off x="1925419" y="6092878"/>
            <a:ext cx="1467071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392490" y="5434436"/>
            <a:ext cx="1809136" cy="131688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Compare and identify self-admitted technical debt </a:t>
            </a:r>
            <a:r>
              <a:rPr lang="en-US" sz="1600" b="1" dirty="0" smtClean="0"/>
              <a:t>in future releases</a:t>
            </a:r>
            <a:endParaRPr lang="en-US" sz="1600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452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644505"/>
              </p:ext>
            </p:extLst>
          </p:nvPr>
        </p:nvGraphicFramePr>
        <p:xfrm>
          <a:off x="577808" y="2027073"/>
          <a:ext cx="8042317" cy="3976336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870117"/>
                <a:gridCol w="1950950"/>
                <a:gridCol w="2195668"/>
                <a:gridCol w="2025582"/>
              </a:tblGrid>
              <a:tr h="1009616">
                <a:tc>
                  <a:txBody>
                    <a:bodyPr/>
                    <a:lstStyle/>
                    <a:p>
                      <a:r>
                        <a:rPr lang="en-US" b="1" i="0" dirty="0" smtClean="0"/>
                        <a:t>Eclipse Versions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i="0" dirty="0" smtClean="0"/>
                        <a:t>Release Date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/>
                        <a:t>Removed self-admitted technical debt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/>
                        <a:t>Change</a:t>
                      </a:r>
                      <a:endParaRPr lang="en-US" b="1" i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3.0 -</a:t>
                      </a:r>
                      <a:r>
                        <a:rPr lang="en-US" b="1" baseline="0" dirty="0" smtClean="0"/>
                        <a:t> &gt; 3.0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June</a:t>
                      </a:r>
                      <a:r>
                        <a:rPr lang="en-US" b="0" baseline="0" dirty="0" smtClean="0"/>
                        <a:t> 2004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-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-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3.0 -</a:t>
                      </a:r>
                      <a:r>
                        <a:rPr lang="en-US" b="1" baseline="0" dirty="0" smtClean="0"/>
                        <a:t> &gt; 3.1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dirty="0" smtClean="0"/>
                        <a:t>June</a:t>
                      </a:r>
                      <a:r>
                        <a:rPr lang="en-US" b="0" baseline="0" dirty="0" smtClean="0"/>
                        <a:t> 2005</a:t>
                      </a:r>
                      <a:endParaRPr lang="en-US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26.3%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26.3%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3.0 -</a:t>
                      </a:r>
                      <a:r>
                        <a:rPr lang="en-US" b="1" baseline="0" dirty="0" smtClean="0"/>
                        <a:t> &gt; 3.2</a:t>
                      </a:r>
                      <a:endParaRPr 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June</a:t>
                      </a:r>
                      <a:r>
                        <a:rPr lang="en-US" b="0" baseline="0" dirty="0" smtClean="0"/>
                        <a:t> 2006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27.9%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1.6%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3.0 -</a:t>
                      </a:r>
                      <a:r>
                        <a:rPr lang="en-US" b="1" baseline="0" dirty="0" smtClean="0"/>
                        <a:t> &gt; 3.3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June</a:t>
                      </a:r>
                      <a:r>
                        <a:rPr lang="en-US" b="0" baseline="0" dirty="0" smtClean="0"/>
                        <a:t> 2007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29.9%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2%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smtClean="0"/>
                        <a:t>3.0 -</a:t>
                      </a:r>
                      <a:r>
                        <a:rPr lang="en-US" b="1" baseline="0" dirty="0" smtClean="0"/>
                        <a:t> &gt; 3.4</a:t>
                      </a:r>
                      <a:endParaRPr lang="en-US" b="1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June</a:t>
                      </a:r>
                      <a:r>
                        <a:rPr lang="en-US" b="0" baseline="0" dirty="0" smtClean="0"/>
                        <a:t> 2008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35.6%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5.7%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3.0 -</a:t>
                      </a:r>
                      <a:r>
                        <a:rPr lang="en-US" b="1" baseline="0" dirty="0" smtClean="0"/>
                        <a:t> &gt; 3.5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June</a:t>
                      </a:r>
                      <a:r>
                        <a:rPr lang="en-US" b="0" baseline="0" dirty="0" smtClean="0"/>
                        <a:t> 2009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35.6%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0%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3.0 -</a:t>
                      </a:r>
                      <a:r>
                        <a:rPr lang="en-US" b="1" baseline="0" dirty="0" smtClean="0"/>
                        <a:t> &gt; 3.6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June</a:t>
                      </a:r>
                      <a:r>
                        <a:rPr lang="en-US" b="0" baseline="0" dirty="0" smtClean="0"/>
                        <a:t> 2010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36.9%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1.3%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3.0 -</a:t>
                      </a:r>
                      <a:r>
                        <a:rPr lang="en-US" b="1" baseline="0" dirty="0" smtClean="0"/>
                        <a:t> &gt; 3.7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June</a:t>
                      </a:r>
                      <a:r>
                        <a:rPr lang="en-US" b="0" baseline="0" dirty="0" smtClean="0"/>
                        <a:t> 2011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36.9%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0%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457200" y="295116"/>
            <a:ext cx="7620000" cy="819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fontAlgn="base"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4400" b="1" cap="none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ＭＳ Ｐゴシック" charset="0"/>
              </a:rPr>
              <a:t>RQ3: Results - Eclipse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502740" y="1981200"/>
            <a:ext cx="2117385" cy="42025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224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089104"/>
              </p:ext>
            </p:extLst>
          </p:nvPr>
        </p:nvGraphicFramePr>
        <p:xfrm>
          <a:off x="609600" y="1905000"/>
          <a:ext cx="8042317" cy="3976336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631992"/>
                <a:gridCol w="2189075"/>
                <a:gridCol w="2195668"/>
                <a:gridCol w="2025582"/>
              </a:tblGrid>
              <a:tr h="1009616">
                <a:tc>
                  <a:txBody>
                    <a:bodyPr/>
                    <a:lstStyle/>
                    <a:p>
                      <a:r>
                        <a:rPr lang="en-US" b="1" i="0" dirty="0" err="1" smtClean="0"/>
                        <a:t>ArgoUML</a:t>
                      </a:r>
                      <a:r>
                        <a:rPr lang="en-US" b="1" i="0" dirty="0" smtClean="0"/>
                        <a:t> Versions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1" i="0" dirty="0" smtClean="0"/>
                        <a:t>Release Date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/>
                        <a:t>Removed self-admitted technical debt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i="0" dirty="0" smtClean="0"/>
                        <a:t>Change</a:t>
                      </a:r>
                      <a:endParaRPr lang="en-US" b="1" i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0.20 -</a:t>
                      </a:r>
                      <a:r>
                        <a:rPr lang="en-US" b="1" baseline="0" dirty="0" smtClean="0"/>
                        <a:t> &gt; 0.20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baseline="0" dirty="0" smtClean="0"/>
                        <a:t>February 2006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-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-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0.20 -</a:t>
                      </a:r>
                      <a:r>
                        <a:rPr lang="en-US" b="1" baseline="0" dirty="0" smtClean="0"/>
                        <a:t> &gt; 0.22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baseline="0" dirty="0" smtClean="0"/>
                        <a:t>August 2006</a:t>
                      </a:r>
                      <a:endParaRPr lang="en-US" b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37.3%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/>
                        <a:t>37.3%</a:t>
                      </a:r>
                      <a:endParaRPr lang="en-US" b="1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0.20 -</a:t>
                      </a:r>
                      <a:r>
                        <a:rPr lang="en-US" b="1" baseline="0" dirty="0" smtClean="0"/>
                        <a:t> &gt; 0.24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baseline="0" dirty="0" smtClean="0"/>
                        <a:t>February 2007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41.3%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4.0%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0.20 -</a:t>
                      </a:r>
                      <a:r>
                        <a:rPr lang="en-US" b="1" baseline="0" dirty="0" smtClean="0"/>
                        <a:t> &gt; 0.26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baseline="0" dirty="0" smtClean="0"/>
                        <a:t>September 2008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58.7%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17.4%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0.20 -</a:t>
                      </a:r>
                      <a:r>
                        <a:rPr lang="en-US" b="1" baseline="0" dirty="0" smtClean="0"/>
                        <a:t> &gt; 0.28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baseline="0" dirty="0" smtClean="0"/>
                        <a:t>March 2009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62.7%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4.0%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0.20 -</a:t>
                      </a:r>
                      <a:r>
                        <a:rPr lang="en-US" b="1" baseline="0" dirty="0" smtClean="0"/>
                        <a:t> &gt; 0.30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baseline="0" dirty="0" smtClean="0"/>
                        <a:t>March 2010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65.3%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2.6%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0.20 -</a:t>
                      </a:r>
                      <a:r>
                        <a:rPr lang="en-US" b="1" baseline="0" dirty="0" smtClean="0"/>
                        <a:t> &gt; 0.32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dirty="0" smtClean="0"/>
                        <a:t>January</a:t>
                      </a:r>
                      <a:r>
                        <a:rPr lang="en-US" b="0" baseline="0" dirty="0" smtClean="0"/>
                        <a:t> 2011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65.3%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0%</a:t>
                      </a:r>
                      <a:endParaRPr lang="en-US" b="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smtClean="0"/>
                        <a:t>0.20 -</a:t>
                      </a:r>
                      <a:r>
                        <a:rPr lang="en-US" b="1" baseline="0" dirty="0" smtClean="0"/>
                        <a:t> &gt; 0.34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baseline="0" dirty="0" smtClean="0"/>
                        <a:t>December 2011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65.3%</a:t>
                      </a:r>
                      <a:endParaRPr lang="en-US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/>
                        <a:t>0%</a:t>
                      </a:r>
                      <a:endParaRPr lang="en-US" b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457200" y="295116"/>
            <a:ext cx="7620000" cy="819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fontAlgn="base"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4400" b="1" cap="none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ＭＳ Ｐゴシック" charset="0"/>
              </a:rPr>
              <a:t>RQ3: Results - </a:t>
            </a:r>
            <a:r>
              <a:rPr lang="en-US" sz="4400" b="1" cap="none" dirty="0" err="1" smtClean="0">
                <a:solidFill>
                  <a:srgbClr val="C00000"/>
                </a:solidFill>
                <a:latin typeface="Arial" charset="0"/>
                <a:ea typeface="ＭＳ Ｐゴシック" charset="0"/>
                <a:cs typeface="ＭＳ Ｐゴシック" charset="0"/>
              </a:rPr>
              <a:t>ArgoUML</a:t>
            </a:r>
            <a:endParaRPr lang="en-US" sz="4400" b="1" cap="none" dirty="0" smtClean="0">
              <a:solidFill>
                <a:srgbClr val="C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95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81000" y="2895600"/>
            <a:ext cx="8458200" cy="819468"/>
          </a:xfrm>
        </p:spPr>
        <p:txBody>
          <a:bodyPr>
            <a:noAutofit/>
          </a:bodyPr>
          <a:lstStyle/>
          <a:p>
            <a:pPr defTabSz="457200" fontAlgn="base"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6000" b="1" cap="none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ＭＳ Ｐゴシック" charset="0"/>
              </a:rPr>
              <a:t>Follow-on work</a:t>
            </a:r>
            <a:endParaRPr lang="en-US" sz="6000" b="1" cap="none" dirty="0">
              <a:solidFill>
                <a:srgbClr val="C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97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81000" y="5747814"/>
            <a:ext cx="8534400" cy="957786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 smtClean="0">
                <a:cs typeface="Avenir Book"/>
              </a:rPr>
              <a:t>Examined SATD in 159 Apache and Eclipse projects</a:t>
            </a:r>
            <a:endParaRPr lang="en-US" dirty="0">
              <a:cs typeface="Avenir Book"/>
            </a:endParaRPr>
          </a:p>
          <a:p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295116"/>
            <a:ext cx="7620000" cy="819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fontAlgn="base"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4400" b="1" cap="none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ＭＳ Ｐゴシック" charset="0"/>
              </a:rPr>
              <a:t>Replication Study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5600" y="1447800"/>
            <a:ext cx="3505200" cy="3971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34059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199" y="1752601"/>
            <a:ext cx="8153401" cy="42417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0" dirty="0" smtClean="0"/>
              <a:t>Something that is </a:t>
            </a:r>
            <a:r>
              <a:rPr lang="en-US" sz="3600" b="1" dirty="0" smtClean="0"/>
              <a:t>beneficial in the short term</a:t>
            </a:r>
            <a:r>
              <a:rPr lang="en-US" sz="3600" dirty="0" smtClean="0"/>
              <a:t> </a:t>
            </a:r>
            <a:r>
              <a:rPr lang="en-US" sz="3600" b="0" dirty="0" smtClean="0"/>
              <a:t>but will </a:t>
            </a:r>
            <a:r>
              <a:rPr lang="en-US" sz="3600" b="1" dirty="0" smtClean="0"/>
              <a:t>incur a cost later </a:t>
            </a:r>
            <a:r>
              <a:rPr lang="en-US" sz="3600" dirty="0" smtClean="0"/>
              <a:t>on</a:t>
            </a:r>
            <a:endParaRPr lang="en-US" sz="3600" b="0" dirty="0" smtClean="0"/>
          </a:p>
          <a:p>
            <a:pPr marL="342900" indent="-342900">
              <a:buFont typeface="Arial"/>
              <a:buChar char="•"/>
            </a:pPr>
            <a:endParaRPr lang="en-US" sz="3600" dirty="0"/>
          </a:p>
          <a:p>
            <a:pPr marL="342900" indent="-342900">
              <a:buFont typeface="Arial"/>
              <a:buChar char="•"/>
            </a:pPr>
            <a:endParaRPr lang="en-US" sz="3600" b="0" dirty="0" smtClean="0"/>
          </a:p>
          <a:p>
            <a:pPr marL="0" indent="0">
              <a:buNone/>
            </a:pPr>
            <a:r>
              <a:rPr lang="en-US" dirty="0" smtClean="0"/>
              <a:t>Examples of technical debt</a:t>
            </a:r>
            <a:endParaRPr lang="en-US" sz="3200" b="0" dirty="0" smtClean="0"/>
          </a:p>
          <a:p>
            <a:pPr marL="800100" lvl="1" indent="-342900">
              <a:buFont typeface="Arial"/>
              <a:buChar char="•"/>
            </a:pPr>
            <a:r>
              <a:rPr lang="en-US" sz="3600" dirty="0" smtClean="0"/>
              <a:t>Workarounds</a:t>
            </a:r>
          </a:p>
          <a:p>
            <a:pPr marL="800100" lvl="1" indent="-342900">
              <a:buFont typeface="Arial"/>
              <a:buChar char="•"/>
            </a:pPr>
            <a:r>
              <a:rPr lang="en-US" sz="3600" dirty="0" smtClean="0"/>
              <a:t>Temporary fixes</a:t>
            </a:r>
            <a:endParaRPr lang="en-US" sz="32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3831"/>
            <a:ext cx="8220117" cy="919169"/>
          </a:xfrm>
        </p:spPr>
        <p:txBody>
          <a:bodyPr>
            <a:noAutofit/>
          </a:bodyPr>
          <a:lstStyle/>
          <a:p>
            <a:pPr algn="l" defTabSz="457200" fontAlgn="base"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4400" b="1" cap="none" dirty="0">
                <a:solidFill>
                  <a:srgbClr val="C00000"/>
                </a:solidFill>
                <a:latin typeface="Arial" charset="0"/>
                <a:ea typeface="ＭＳ Ｐゴシック" charset="0"/>
                <a:cs typeface="ＭＳ Ｐゴシック" charset="0"/>
              </a:rPr>
              <a:t>What is </a:t>
            </a:r>
            <a:r>
              <a:rPr lang="en-US" sz="4400" b="1" cap="none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ＭＳ Ｐゴシック" charset="0"/>
              </a:rPr>
              <a:t>Technical Debt</a:t>
            </a:r>
            <a:r>
              <a:rPr lang="en-US" sz="4400" b="1" cap="none" dirty="0">
                <a:solidFill>
                  <a:srgbClr val="C00000"/>
                </a:solidFill>
                <a:latin typeface="Arial" charset="0"/>
                <a:ea typeface="ＭＳ Ｐゴシック" charset="0"/>
                <a:cs typeface="ＭＳ Ｐゴシック" charset="0"/>
              </a:rPr>
              <a:t>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4709563"/>
            <a:ext cx="6131764" cy="1284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endParaRPr lang="en-US" sz="28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09600" y="4861963"/>
            <a:ext cx="6131764" cy="1284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4597400"/>
            <a:ext cx="533400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020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914400" y="5519214"/>
            <a:ext cx="7620000" cy="9577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~25% of comments were false positives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295116"/>
            <a:ext cx="7620000" cy="100028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fontAlgn="base"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5100" b="1" cap="none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ＭＳ Ｐゴシック" charset="0"/>
              </a:rPr>
              <a:t>Replication Study</a:t>
            </a:r>
            <a:endParaRPr lang="en-US" sz="4600" b="1" cap="none" dirty="0" smtClean="0">
              <a:solidFill>
                <a:srgbClr val="C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defTabSz="457200" fontAlgn="base"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3400" b="1" cap="none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ＭＳ Ｐゴシック" charset="0"/>
              </a:rPr>
              <a:t>-SATD comments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438400"/>
            <a:ext cx="4646079" cy="2438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7166" y="2438400"/>
            <a:ext cx="3694434" cy="2438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12228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27F4E-78AB-4E26-A0B2-E6DA284CA8FF}" type="slidenum">
              <a:rPr lang="en-US" smtClean="0"/>
              <a:t>31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2819400"/>
            <a:ext cx="9372600" cy="1143000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en-US" sz="4800" b="1" dirty="0" smtClean="0">
                <a:solidFill>
                  <a:srgbClr val="C00000"/>
                </a:solidFill>
              </a:rPr>
              <a:t>Can we do better at detecting SATD?</a:t>
            </a:r>
            <a:endParaRPr lang="en-US" sz="4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0493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3997"/>
            <a:ext cx="8267700" cy="980596"/>
          </a:xfrm>
        </p:spPr>
        <p:txBody>
          <a:bodyPr>
            <a:noAutofit/>
          </a:bodyPr>
          <a:lstStyle/>
          <a:p>
            <a:pPr algn="l" defTabSz="457200" fontAlgn="base"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4400" b="1" cap="none" dirty="0">
                <a:solidFill>
                  <a:srgbClr val="C00000"/>
                </a:solidFill>
                <a:latin typeface="Arial" charset="0"/>
                <a:ea typeface="ＭＳ Ｐゴシック" charset="0"/>
                <a:cs typeface="ＭＳ Ｐゴシック" charset="0"/>
              </a:rPr>
              <a:t>Approach </a:t>
            </a:r>
            <a:r>
              <a:rPr lang="en-US" sz="4400" b="1" cap="none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ＭＳ Ｐゴシック" charset="0"/>
              </a:rPr>
              <a:t>Overview</a:t>
            </a:r>
            <a:endParaRPr lang="en-US" sz="4400" b="1" cap="none" dirty="0">
              <a:solidFill>
                <a:srgbClr val="C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9" name="Picture 8" descr="programming-code-icon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05" y="1606555"/>
            <a:ext cx="1328048" cy="1648153"/>
          </a:xfrm>
          <a:prstGeom prst="rect">
            <a:avLst/>
          </a:prstGeom>
        </p:spPr>
      </p:pic>
      <p:pic>
        <p:nvPicPr>
          <p:cNvPr id="11" name="Picture 10" descr="Ocean Blue Downloads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980" y="2663388"/>
            <a:ext cx="419930" cy="32927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4073" y="1820887"/>
            <a:ext cx="1219487" cy="1219487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241131" y="2609475"/>
            <a:ext cx="870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srcML</a:t>
            </a:r>
            <a:endParaRPr lang="en-US" i="1" dirty="0"/>
          </a:p>
        </p:txBody>
      </p:sp>
      <p:sp>
        <p:nvSpPr>
          <p:cNvPr id="4" name="Rectangle 3"/>
          <p:cNvSpPr/>
          <p:nvPr/>
        </p:nvSpPr>
        <p:spPr>
          <a:xfrm>
            <a:off x="613059" y="3336761"/>
            <a:ext cx="1366228" cy="835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Mine Source Code</a:t>
            </a:r>
            <a:endParaRPr lang="en-US" sz="1600" dirty="0"/>
          </a:p>
        </p:txBody>
      </p:sp>
      <p:sp>
        <p:nvSpPr>
          <p:cNvPr id="19" name="Rectangle 18"/>
          <p:cNvSpPr/>
          <p:nvPr/>
        </p:nvSpPr>
        <p:spPr>
          <a:xfrm>
            <a:off x="2899471" y="3345074"/>
            <a:ext cx="1366228" cy="835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Parse code using </a:t>
            </a:r>
            <a:r>
              <a:rPr lang="en-US" sz="1600" dirty="0" err="1" smtClean="0"/>
              <a:t>srcML</a:t>
            </a:r>
            <a:endParaRPr lang="en-US" sz="1600" dirty="0"/>
          </a:p>
        </p:txBody>
      </p:sp>
      <p:cxnSp>
        <p:nvCxnSpPr>
          <p:cNvPr id="24" name="Straight Arrow Connector 23"/>
          <p:cNvCxnSpPr>
            <a:stCxn id="4" idx="3"/>
          </p:cNvCxnSpPr>
          <p:nvPr/>
        </p:nvCxnSpPr>
        <p:spPr>
          <a:xfrm>
            <a:off x="1979287" y="3754632"/>
            <a:ext cx="8648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9" idx="3"/>
          </p:cNvCxnSpPr>
          <p:nvPr/>
        </p:nvCxnSpPr>
        <p:spPr>
          <a:xfrm>
            <a:off x="4265699" y="3762945"/>
            <a:ext cx="864458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7384596" y="3312195"/>
            <a:ext cx="1366228" cy="835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Classify comments</a:t>
            </a:r>
            <a:endParaRPr lang="en-US" sz="1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533400" y="4180816"/>
            <a:ext cx="15274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10 OSS projects</a:t>
            </a:r>
            <a:endParaRPr lang="en-US" sz="16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2523677" y="4180816"/>
            <a:ext cx="2149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i="1" dirty="0"/>
              <a:t>~ </a:t>
            </a:r>
            <a:r>
              <a:rPr lang="en-US" sz="1600" b="1" dirty="0" smtClean="0"/>
              <a:t>260K comments</a:t>
            </a:r>
            <a:endParaRPr lang="en-US" sz="1600" b="1" i="1" dirty="0"/>
          </a:p>
        </p:txBody>
      </p:sp>
      <p:sp>
        <p:nvSpPr>
          <p:cNvPr id="26" name="TextBox 25"/>
          <p:cNvSpPr txBox="1"/>
          <p:nvPr/>
        </p:nvSpPr>
        <p:spPr>
          <a:xfrm>
            <a:off x="7421097" y="4139624"/>
            <a:ext cx="132972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Using NLP classifier</a:t>
            </a:r>
            <a:endParaRPr lang="en-US" sz="1600" b="1" dirty="0"/>
          </a:p>
        </p:txBody>
      </p:sp>
      <p:pic>
        <p:nvPicPr>
          <p:cNvPr id="33" name="Picture 32" descr="imgres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957" y="1795921"/>
            <a:ext cx="1295400" cy="1301184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5130157" y="3312195"/>
            <a:ext cx="1366228" cy="8357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Label SATD comments</a:t>
            </a:r>
            <a:endParaRPr lang="en-US" sz="1400" dirty="0"/>
          </a:p>
        </p:txBody>
      </p:sp>
      <p:sp>
        <p:nvSpPr>
          <p:cNvPr id="35" name="TextBox 34"/>
          <p:cNvSpPr txBox="1"/>
          <p:nvPr/>
        </p:nvSpPr>
        <p:spPr>
          <a:xfrm>
            <a:off x="5166658" y="4139624"/>
            <a:ext cx="1329727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~62K comments</a:t>
            </a:r>
            <a:endParaRPr lang="en-US" sz="1600" b="1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6501757" y="3733800"/>
            <a:ext cx="86487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000" y="1905000"/>
            <a:ext cx="1752600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2961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" grpId="0" animBg="1"/>
      <p:bldP spid="19" grpId="0" animBg="1"/>
      <p:bldP spid="27" grpId="1" animBg="1"/>
      <p:bldP spid="22" grpId="0"/>
      <p:bldP spid="23" grpId="0"/>
      <p:bldP spid="26" grpId="1"/>
      <p:bldP spid="34" grpId="0" animBg="1"/>
      <p:bldP spid="3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57200" y="295116"/>
            <a:ext cx="7620000" cy="81946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fontAlgn="base"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4400" b="1" cap="none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ＭＳ Ｐゴシック" charset="0"/>
              </a:rPr>
              <a:t>Using NLP Classifier to Detect SATD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828800"/>
            <a:ext cx="7113209" cy="3613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Content Placeholder 7"/>
          <p:cNvSpPr>
            <a:spLocks noGrp="1"/>
          </p:cNvSpPr>
          <p:nvPr>
            <p:ph idx="1"/>
          </p:nvPr>
        </p:nvSpPr>
        <p:spPr>
          <a:xfrm>
            <a:off x="1066800" y="5715000"/>
            <a:ext cx="7620000" cy="95778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2.3X improvement in F1 over comment patterns, </a:t>
            </a:r>
            <a:r>
              <a:rPr lang="en-US" b="1" dirty="0" smtClean="0"/>
              <a:t>mostly in recall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838223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457200" y="295116"/>
            <a:ext cx="7620000" cy="8194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 cap="all" spc="-6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457200" fontAlgn="base"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4400" b="1" cap="none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ＭＳ Ｐゴシック" charset="0"/>
              </a:rPr>
              <a:t>Training Data vs. F1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603365"/>
            <a:ext cx="6858000" cy="4949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03865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457199" y="1752601"/>
            <a:ext cx="8153401" cy="42417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600" b="0" dirty="0" smtClean="0"/>
              <a:t>There are many types of technical debt:</a:t>
            </a:r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3831"/>
            <a:ext cx="8220117" cy="919169"/>
          </a:xfrm>
        </p:spPr>
        <p:txBody>
          <a:bodyPr>
            <a:noAutofit/>
          </a:bodyPr>
          <a:lstStyle/>
          <a:p>
            <a:pPr algn="l" defTabSz="457200" fontAlgn="base"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4400" b="1" cap="none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ＭＳ Ｐゴシック" charset="0"/>
              </a:rPr>
              <a:t>Types Technical Debt</a:t>
            </a:r>
            <a:r>
              <a:rPr lang="en-US" sz="4400" b="1" cap="none" dirty="0">
                <a:solidFill>
                  <a:srgbClr val="C00000"/>
                </a:solidFill>
                <a:latin typeface="Arial" charset="0"/>
                <a:ea typeface="ＭＳ Ｐゴシック" charset="0"/>
                <a:cs typeface="ＭＳ Ｐゴシック" charset="0"/>
              </a:rPr>
              <a:t>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4709563"/>
            <a:ext cx="6131764" cy="1284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endParaRPr lang="en-US" sz="2800" dirty="0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09600" y="4861963"/>
            <a:ext cx="6131764" cy="1284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spcAft>
                <a:spcPts val="600"/>
              </a:spcAft>
              <a:buFont typeface="Arial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endParaRPr 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1524000" y="2667000"/>
            <a:ext cx="4953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Design</a:t>
            </a:r>
            <a:r>
              <a:rPr lang="en-US" sz="3200" dirty="0" smtClean="0"/>
              <a:t> debt</a:t>
            </a:r>
          </a:p>
          <a:p>
            <a:endParaRPr lang="en-US" sz="3200" dirty="0" smtClean="0"/>
          </a:p>
          <a:p>
            <a:r>
              <a:rPr lang="en-US" sz="3200" b="1" dirty="0" smtClean="0"/>
              <a:t>Testing</a:t>
            </a:r>
            <a:r>
              <a:rPr lang="en-US" sz="3200" dirty="0" smtClean="0"/>
              <a:t> debt</a:t>
            </a:r>
          </a:p>
          <a:p>
            <a:endParaRPr lang="en-US" sz="3200" dirty="0"/>
          </a:p>
          <a:p>
            <a:r>
              <a:rPr lang="en-US" sz="3200" b="1" dirty="0" smtClean="0"/>
              <a:t>Defect</a:t>
            </a:r>
            <a:r>
              <a:rPr lang="en-US" sz="3200" dirty="0" smtClean="0"/>
              <a:t> debt</a:t>
            </a:r>
          </a:p>
          <a:p>
            <a:endParaRPr lang="en-US" sz="3200" dirty="0" smtClean="0"/>
          </a:p>
          <a:p>
            <a:r>
              <a:rPr lang="en-US" sz="3200" b="1" dirty="0" smtClean="0"/>
              <a:t>Documentation</a:t>
            </a:r>
            <a:r>
              <a:rPr lang="en-US" sz="3200" dirty="0" smtClean="0"/>
              <a:t> debt</a:t>
            </a:r>
          </a:p>
          <a:p>
            <a:r>
              <a:rPr lang="en-US" sz="3200" dirty="0" smtClean="0"/>
              <a:t>…</a:t>
            </a:r>
          </a:p>
          <a:p>
            <a:endParaRPr lang="en-US" sz="3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4572000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3302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742725"/>
            <a:ext cx="7974596" cy="130527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b="0" dirty="0" smtClean="0">
                <a:cs typeface="Avenir Book"/>
              </a:rPr>
              <a:t>Prior work showed that </a:t>
            </a:r>
            <a:r>
              <a:rPr lang="en-US" sz="3200" dirty="0" smtClean="0">
                <a:cs typeface="Avenir Book"/>
              </a:rPr>
              <a:t>technical debt </a:t>
            </a:r>
            <a:r>
              <a:rPr lang="en-US" sz="3200" b="1" dirty="0" smtClean="0">
                <a:cs typeface="Avenir Book"/>
              </a:rPr>
              <a:t>negatively impacts quality</a:t>
            </a:r>
            <a:br>
              <a:rPr lang="en-US" sz="3200" b="1" dirty="0" smtClean="0">
                <a:cs typeface="Avenir Book"/>
              </a:rPr>
            </a:br>
            <a:endParaRPr lang="en-US" sz="3200" b="1" dirty="0" smtClean="0">
              <a:cs typeface="Avenir Book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145563"/>
            <a:ext cx="8220117" cy="919169"/>
          </a:xfrm>
        </p:spPr>
        <p:txBody>
          <a:bodyPr>
            <a:noAutofit/>
          </a:bodyPr>
          <a:lstStyle/>
          <a:p>
            <a:pPr algn="l" defTabSz="457200" fontAlgn="base"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4400" b="1" cap="none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ＭＳ Ｐゴシック" charset="0"/>
              </a:rPr>
              <a:t>Effects of Technical </a:t>
            </a:r>
            <a:r>
              <a:rPr lang="en-US" b="1" dirty="0">
                <a:solidFill>
                  <a:srgbClr val="C00000"/>
                </a:solidFill>
                <a:latin typeface="Arial" charset="0"/>
                <a:ea typeface="ＭＳ Ｐゴシック" charset="0"/>
                <a:cs typeface="ＭＳ Ｐゴシック" charset="0"/>
              </a:rPr>
              <a:t>D</a:t>
            </a:r>
            <a:r>
              <a:rPr lang="en-US" sz="4400" b="1" cap="none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ＭＳ Ｐゴシック" charset="0"/>
              </a:rPr>
              <a:t>ebt</a:t>
            </a:r>
            <a:endParaRPr lang="en-US" sz="4400" b="1" cap="none" dirty="0">
              <a:solidFill>
                <a:srgbClr val="C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43000" y="3505200"/>
            <a:ext cx="787747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cs typeface="Avenir Book"/>
              </a:rPr>
              <a:t>Most work used </a:t>
            </a:r>
            <a:r>
              <a:rPr lang="en-US" sz="3200" dirty="0" smtClean="0">
                <a:cs typeface="Avenir Book"/>
              </a:rPr>
              <a:t>existing tools capable of only</a:t>
            </a:r>
          </a:p>
          <a:p>
            <a:r>
              <a:rPr lang="en-US" sz="3200" b="1" dirty="0" smtClean="0">
                <a:cs typeface="Avenir Book"/>
              </a:rPr>
              <a:t>identifying (a specific type of) design </a:t>
            </a:r>
            <a:r>
              <a:rPr lang="en-US" sz="3200" b="1" dirty="0">
                <a:cs typeface="Avenir Book"/>
              </a:rPr>
              <a:t>debt</a:t>
            </a:r>
          </a:p>
          <a:p>
            <a:endParaRPr lang="en-US" sz="3200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4876800"/>
            <a:ext cx="861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800000"/>
                </a:solidFill>
              </a:rPr>
              <a:t>What about </a:t>
            </a:r>
            <a:r>
              <a:rPr lang="en-US" sz="4800" b="1" dirty="0" smtClean="0">
                <a:solidFill>
                  <a:srgbClr val="800000"/>
                </a:solidFill>
              </a:rPr>
              <a:t>other types </a:t>
            </a:r>
            <a:r>
              <a:rPr lang="en-US" sz="4800" dirty="0" smtClean="0">
                <a:solidFill>
                  <a:srgbClr val="800000"/>
                </a:solidFill>
              </a:rPr>
              <a:t>of </a:t>
            </a:r>
          </a:p>
          <a:p>
            <a:pPr algn="ctr"/>
            <a:r>
              <a:rPr lang="en-US" sz="4800" dirty="0" smtClean="0">
                <a:solidFill>
                  <a:srgbClr val="800000"/>
                </a:solidFill>
              </a:rPr>
              <a:t>technical debt?</a:t>
            </a:r>
            <a:endParaRPr lang="en-US" sz="4800" dirty="0">
              <a:solidFill>
                <a:srgbClr val="8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174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27F4E-78AB-4E26-A0B2-E6DA284CA8FF}" type="slidenum">
              <a:rPr lang="en-US" smtClean="0"/>
              <a:t>6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-152400" y="381000"/>
            <a:ext cx="9372600" cy="1143000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en-US" b="1" dirty="0" smtClean="0">
                <a:solidFill>
                  <a:srgbClr val="C00000"/>
                </a:solidFill>
              </a:rPr>
              <a:t>How Can </a:t>
            </a:r>
            <a:r>
              <a:rPr lang="en-US" b="1" dirty="0">
                <a:solidFill>
                  <a:srgbClr val="C00000"/>
                </a:solidFill>
              </a:rPr>
              <a:t>W</a:t>
            </a:r>
            <a:r>
              <a:rPr lang="en-US" b="1" dirty="0" smtClean="0">
                <a:solidFill>
                  <a:srgbClr val="C00000"/>
                </a:solidFill>
              </a:rPr>
              <a:t>e </a:t>
            </a:r>
            <a:r>
              <a:rPr lang="en-US" b="1" dirty="0">
                <a:solidFill>
                  <a:srgbClr val="C00000"/>
                </a:solidFill>
              </a:rPr>
              <a:t>I</a:t>
            </a:r>
            <a:r>
              <a:rPr lang="en-US" b="1" dirty="0" smtClean="0">
                <a:solidFill>
                  <a:srgbClr val="C00000"/>
                </a:solidFill>
              </a:rPr>
              <a:t>dentify “other” Types of </a:t>
            </a:r>
            <a:r>
              <a:rPr lang="en-US" b="1" dirty="0">
                <a:solidFill>
                  <a:srgbClr val="C00000"/>
                </a:solidFill>
              </a:rPr>
              <a:t>T</a:t>
            </a:r>
            <a:r>
              <a:rPr lang="en-US" b="1" dirty="0" smtClean="0">
                <a:solidFill>
                  <a:srgbClr val="C00000"/>
                </a:solidFill>
              </a:rPr>
              <a:t>echnical Debt?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14400" y="2592050"/>
            <a:ext cx="7543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0D0D0D"/>
                </a:solidFill>
              </a:rPr>
              <a:t>We use </a:t>
            </a:r>
            <a:r>
              <a:rPr lang="en-US" sz="4400" b="1" dirty="0">
                <a:solidFill>
                  <a:srgbClr val="0D0D0D"/>
                </a:solidFill>
              </a:rPr>
              <a:t>source-code comments </a:t>
            </a:r>
            <a:r>
              <a:rPr lang="en-US" sz="4400" dirty="0">
                <a:solidFill>
                  <a:srgbClr val="0D0D0D"/>
                </a:solidFill>
              </a:rPr>
              <a:t>to identify technical </a:t>
            </a:r>
            <a:r>
              <a:rPr lang="en-US" sz="4400" dirty="0" smtClean="0">
                <a:solidFill>
                  <a:srgbClr val="0D0D0D"/>
                </a:solidFill>
              </a:rPr>
              <a:t>debt</a:t>
            </a:r>
            <a:endParaRPr lang="en-US" sz="4400" dirty="0">
              <a:solidFill>
                <a:srgbClr val="0D0D0D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 rot="20563286">
            <a:off x="3177705" y="3765168"/>
            <a:ext cx="414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^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20980164">
            <a:off x="2096608" y="3996487"/>
            <a:ext cx="29936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/>
              <a:t>s</a:t>
            </a:r>
            <a:r>
              <a:rPr lang="en-US" sz="4000" b="1" dirty="0" smtClean="0"/>
              <a:t>elf admitted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340816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52718"/>
            <a:ext cx="8791575" cy="1371600"/>
          </a:xfrm>
        </p:spPr>
        <p:txBody>
          <a:bodyPr>
            <a:noAutofit/>
          </a:bodyPr>
          <a:lstStyle/>
          <a:p>
            <a:pPr algn="l" defTabSz="457200" fontAlgn="base"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4400" b="1" cap="none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ＭＳ Ｐゴシック" charset="0"/>
              </a:rPr>
              <a:t>Examples </a:t>
            </a:r>
            <a:r>
              <a:rPr lang="en-US" sz="4400" b="1" cap="none" dirty="0">
                <a:solidFill>
                  <a:srgbClr val="C00000"/>
                </a:solidFill>
                <a:latin typeface="Arial" charset="0"/>
                <a:ea typeface="ＭＳ Ｐゴシック" charset="0"/>
                <a:cs typeface="ＭＳ Ｐゴシック" charset="0"/>
              </a:rPr>
              <a:t>of </a:t>
            </a:r>
            <a:r>
              <a:rPr lang="en-US" b="1" dirty="0">
                <a:solidFill>
                  <a:srgbClr val="C00000"/>
                </a:solidFill>
                <a:latin typeface="Arial" charset="0"/>
                <a:ea typeface="ＭＳ Ｐゴシック" charset="0"/>
                <a:cs typeface="ＭＳ Ｐゴシック" charset="0"/>
              </a:rPr>
              <a:t>S</a:t>
            </a:r>
            <a:r>
              <a:rPr lang="en-US" sz="4400" b="1" cap="none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ＭＳ Ｐゴシック" charset="0"/>
              </a:rPr>
              <a:t>elf-admitted </a:t>
            </a:r>
            <a:r>
              <a:rPr lang="en-US" b="1" dirty="0">
                <a:solidFill>
                  <a:srgbClr val="C00000"/>
                </a:solidFill>
                <a:latin typeface="Arial" charset="0"/>
                <a:ea typeface="ＭＳ Ｐゴシック" charset="0"/>
                <a:cs typeface="ＭＳ Ｐゴシック" charset="0"/>
              </a:rPr>
              <a:t>T</a:t>
            </a:r>
            <a:r>
              <a:rPr lang="en-US" sz="4400" b="1" cap="none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ＭＳ Ｐゴシック" charset="0"/>
              </a:rPr>
              <a:t>echnical Debt</a:t>
            </a:r>
            <a:endParaRPr lang="en-US" sz="4400" b="1" cap="none" dirty="0">
              <a:solidFill>
                <a:srgbClr val="C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3" name="Picture 2" descr="Screen Shot 2014-08-20 at 21.33.34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82217"/>
            <a:ext cx="5537200" cy="1257300"/>
          </a:xfrm>
          <a:prstGeom prst="rect">
            <a:avLst/>
          </a:prstGeom>
          <a:ln>
            <a:solidFill>
              <a:srgbClr val="7A7A7A"/>
            </a:solidFill>
          </a:ln>
        </p:spPr>
      </p:pic>
      <p:pic>
        <p:nvPicPr>
          <p:cNvPr id="8" name="Picture 7" descr="ContributionComparator.java - Eclips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927" y="3084306"/>
            <a:ext cx="5295125" cy="2196803"/>
          </a:xfrm>
          <a:prstGeom prst="rect">
            <a:avLst/>
          </a:prstGeom>
          <a:ln>
            <a:solidFill>
              <a:srgbClr val="7A7A7A"/>
            </a:solidFill>
          </a:ln>
        </p:spPr>
      </p:pic>
      <p:pic>
        <p:nvPicPr>
          <p:cNvPr id="9" name="Picture 8" descr="sctp_os_userspace.h - Chromium O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5631995"/>
            <a:ext cx="5562600" cy="914400"/>
          </a:xfrm>
          <a:prstGeom prst="rect">
            <a:avLst/>
          </a:prstGeom>
          <a:ln>
            <a:solidFill>
              <a:srgbClr val="7A7A7A"/>
            </a:solidFill>
          </a:ln>
        </p:spPr>
      </p:pic>
      <p:cxnSp>
        <p:nvCxnSpPr>
          <p:cNvPr id="11" name="Straight Connector 10"/>
          <p:cNvCxnSpPr/>
          <p:nvPr/>
        </p:nvCxnSpPr>
        <p:spPr>
          <a:xfrm>
            <a:off x="1589927" y="1820647"/>
            <a:ext cx="429618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4843801" y="3510415"/>
            <a:ext cx="1305673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335523" y="5828499"/>
            <a:ext cx="2539894" cy="0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776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27F4E-78AB-4E26-A0B2-E6DA284CA8FF}" type="slidenum">
              <a:rPr lang="en-US" smtClean="0"/>
              <a:t>8</a:t>
            </a:fld>
            <a:endParaRPr lang="en-US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-152400" y="228600"/>
            <a:ext cx="9372600" cy="1143000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en-US" b="1" dirty="0" smtClean="0">
                <a:solidFill>
                  <a:srgbClr val="C00000"/>
                </a:solidFill>
              </a:rPr>
              <a:t>Developers Mention Technical Debt In Code Comments</a:t>
            </a:r>
            <a:endParaRPr lang="en-US" b="1" dirty="0">
              <a:solidFill>
                <a:srgbClr val="C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91000" y="2316301"/>
            <a:ext cx="48006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D0D0D"/>
                </a:solidFill>
              </a:rPr>
              <a:t>“88% of poor implementation choices are annotated through code comments, i.e. SATD”</a:t>
            </a:r>
            <a:endParaRPr lang="en-US" sz="4000" dirty="0">
              <a:solidFill>
                <a:srgbClr val="0D0D0D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6359096"/>
            <a:ext cx="1447800" cy="35883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" y="2133600"/>
            <a:ext cx="3426097" cy="35814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044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7807"/>
            <a:ext cx="8305800" cy="981393"/>
          </a:xfrm>
        </p:spPr>
        <p:txBody>
          <a:bodyPr>
            <a:normAutofit/>
          </a:bodyPr>
          <a:lstStyle/>
          <a:p>
            <a:pPr algn="l" defTabSz="457200" fontAlgn="base"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/>
            </a:pPr>
            <a:r>
              <a:rPr lang="en-US" sz="4400" b="1" cap="none" dirty="0" smtClean="0">
                <a:solidFill>
                  <a:srgbClr val="C00000"/>
                </a:solidFill>
                <a:latin typeface="Arial" charset="0"/>
                <a:ea typeface="ＭＳ Ｐゴシック" charset="0"/>
                <a:cs typeface="ＭＳ Ｐゴシック" charset="0"/>
              </a:rPr>
              <a:t>Exploratory Study on SATD</a:t>
            </a:r>
            <a:endParaRPr lang="en-US" sz="4400" b="1" cap="none" dirty="0">
              <a:solidFill>
                <a:srgbClr val="C00000"/>
              </a:solidFill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74837"/>
            <a:ext cx="8229600" cy="4525963"/>
          </a:xfrm>
        </p:spPr>
        <p:txBody>
          <a:bodyPr>
            <a:noAutofit/>
          </a:bodyPr>
          <a:lstStyle/>
          <a:p>
            <a:pPr marL="457200" indent="-457200">
              <a:buAutoNum type="arabicPeriod"/>
            </a:pPr>
            <a:r>
              <a:rPr lang="en-US" sz="3000" b="1" dirty="0" smtClean="0">
                <a:cs typeface="Avenir Book"/>
              </a:rPr>
              <a:t>How </a:t>
            </a:r>
            <a:r>
              <a:rPr lang="en-US" sz="3000" b="1" dirty="0">
                <a:cs typeface="Avenir Book"/>
              </a:rPr>
              <a:t>much</a:t>
            </a:r>
            <a:r>
              <a:rPr lang="en-US" sz="3000" dirty="0">
                <a:cs typeface="Avenir Book"/>
              </a:rPr>
              <a:t> </a:t>
            </a:r>
            <a:r>
              <a:rPr lang="en-US" sz="3000" b="0" dirty="0">
                <a:cs typeface="Avenir Book"/>
              </a:rPr>
              <a:t>self-admitted technical debt exists in the studied software projects</a:t>
            </a:r>
            <a:r>
              <a:rPr lang="en-US" sz="3000" b="0" dirty="0" smtClean="0">
                <a:cs typeface="Avenir Book"/>
              </a:rPr>
              <a:t>?</a:t>
            </a:r>
          </a:p>
          <a:p>
            <a:pPr marL="457200" indent="-457200">
              <a:buAutoNum type="arabicPeriod"/>
            </a:pPr>
            <a:endParaRPr lang="en-US" sz="1800" b="0" dirty="0" smtClean="0">
              <a:cs typeface="Avenir Book"/>
            </a:endParaRPr>
          </a:p>
          <a:p>
            <a:pPr marL="457200" indent="-457200">
              <a:buAutoNum type="arabicPeriod"/>
            </a:pPr>
            <a:endParaRPr lang="en-US" sz="1800" b="0" dirty="0">
              <a:cs typeface="Avenir Book"/>
            </a:endParaRPr>
          </a:p>
          <a:p>
            <a:pPr marL="457200" indent="-457200">
              <a:buFont typeface="Arial" pitchFamily="34" charset="0"/>
              <a:buAutoNum type="arabicPeriod"/>
            </a:pPr>
            <a:r>
              <a:rPr lang="en-US" sz="3000" b="1" dirty="0">
                <a:cs typeface="Avenir Book"/>
              </a:rPr>
              <a:t>Why</a:t>
            </a:r>
            <a:r>
              <a:rPr lang="en-US" sz="3000" b="0" dirty="0">
                <a:cs typeface="Avenir Book"/>
              </a:rPr>
              <a:t> is self-admitted technical debt introduced into the software project</a:t>
            </a:r>
            <a:r>
              <a:rPr lang="en-US" sz="3000" b="0" dirty="0" smtClean="0">
                <a:cs typeface="Avenir Book"/>
              </a:rPr>
              <a:t>?</a:t>
            </a:r>
          </a:p>
          <a:p>
            <a:pPr marL="457200" indent="-457200">
              <a:buFont typeface="Arial" pitchFamily="34" charset="0"/>
              <a:buAutoNum type="arabicPeriod"/>
            </a:pPr>
            <a:endParaRPr lang="en-US" sz="1800" b="0" dirty="0" smtClean="0">
              <a:cs typeface="Avenir Book"/>
            </a:endParaRPr>
          </a:p>
          <a:p>
            <a:pPr marL="457200" indent="-457200">
              <a:buFont typeface="Arial" pitchFamily="34" charset="0"/>
              <a:buAutoNum type="arabicPeriod"/>
            </a:pPr>
            <a:endParaRPr lang="en-US" sz="1800" b="0" dirty="0">
              <a:cs typeface="Avenir Book"/>
            </a:endParaRPr>
          </a:p>
          <a:p>
            <a:pPr marL="457200" indent="-457200">
              <a:buFont typeface="Arial" pitchFamily="34" charset="0"/>
              <a:buAutoNum type="arabicPeriod"/>
            </a:pPr>
            <a:r>
              <a:rPr lang="en-US" sz="3000" b="1" dirty="0">
                <a:cs typeface="Avenir Book"/>
              </a:rPr>
              <a:t>How much </a:t>
            </a:r>
            <a:r>
              <a:rPr lang="en-US" sz="3000" b="0" dirty="0">
                <a:cs typeface="Avenir Book"/>
              </a:rPr>
              <a:t>self-admitted technical debt </a:t>
            </a:r>
            <a:r>
              <a:rPr lang="en-US" sz="3000" dirty="0">
                <a:cs typeface="Avenir Book"/>
              </a:rPr>
              <a:t>is </a:t>
            </a:r>
            <a:r>
              <a:rPr lang="en-US" sz="3000" b="1" dirty="0">
                <a:cs typeface="Avenir Book"/>
              </a:rPr>
              <a:t>removed</a:t>
            </a:r>
            <a:r>
              <a:rPr lang="en-US" sz="3000" dirty="0">
                <a:cs typeface="Avenir Book"/>
              </a:rPr>
              <a:t> </a:t>
            </a:r>
            <a:r>
              <a:rPr lang="en-US" sz="3000" b="0" dirty="0">
                <a:cs typeface="Avenir Book"/>
              </a:rPr>
              <a:t>after its introduction</a:t>
            </a:r>
            <a:r>
              <a:rPr lang="en-US" sz="3000" b="0" dirty="0" smtClean="0">
                <a:cs typeface="Avenir Book"/>
              </a:rPr>
              <a:t>?</a:t>
            </a:r>
            <a:endParaRPr lang="en-US" sz="3000" b="0" dirty="0">
              <a:cs typeface="Avenir Book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8DF745-7D3F-47F4-83A3-874385CFAA69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188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11769</TotalTime>
  <Words>1958</Words>
  <Application>Microsoft Macintosh PowerPoint</Application>
  <PresentationFormat>On-screen Show (4:3)</PresentationFormat>
  <Paragraphs>488</Paragraphs>
  <Slides>34</Slides>
  <Notes>30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Self-Admitted Technical Debt:  Recent Results and Future Challenges</vt:lpstr>
      <vt:lpstr>What is Technical Debt?</vt:lpstr>
      <vt:lpstr>What is Technical Debt?</vt:lpstr>
      <vt:lpstr>Types Technical Debt?</vt:lpstr>
      <vt:lpstr>Effects of Technical Debt</vt:lpstr>
      <vt:lpstr>How Can We Identify “other” Types of Technical Debt?</vt:lpstr>
      <vt:lpstr>Examples of Self-admitted Technical Debt</vt:lpstr>
      <vt:lpstr>Developers Mention Technical Debt In Code Comments</vt:lpstr>
      <vt:lpstr>Exploratory Study on SATD</vt:lpstr>
      <vt:lpstr>Approach Overview</vt:lpstr>
      <vt:lpstr>Sample Patterns</vt:lpstr>
      <vt:lpstr>Research questions</vt:lpstr>
      <vt:lpstr>PowerPoint Presentation</vt:lpstr>
      <vt:lpstr>RQ1: How much self-admitted technical debt exists?</vt:lpstr>
      <vt:lpstr>PowerPoint Presentation</vt:lpstr>
      <vt:lpstr>RQ2: Why is Self-Admitted Technical Debt Introduced?</vt:lpstr>
      <vt:lpstr>PowerPoint Presentation</vt:lpstr>
      <vt:lpstr>PowerPoint Presentation</vt:lpstr>
      <vt:lpstr>PowerPoint Presentation</vt:lpstr>
      <vt:lpstr>RQ2: Why is Self-Admitted Technical Debt Introduced?</vt:lpstr>
      <vt:lpstr>PowerPoint Presentation</vt:lpstr>
      <vt:lpstr>PowerPoint Presentation</vt:lpstr>
      <vt:lpstr>Research questions</vt:lpstr>
      <vt:lpstr>Technical Debt Removal</vt:lpstr>
      <vt:lpstr>RQ3: How much self-admitted technical debt is removed?</vt:lpstr>
      <vt:lpstr>PowerPoint Presentation</vt:lpstr>
      <vt:lpstr>PowerPoint Presentation</vt:lpstr>
      <vt:lpstr>Follow-on work</vt:lpstr>
      <vt:lpstr>PowerPoint Presentation</vt:lpstr>
      <vt:lpstr>PowerPoint Presentation</vt:lpstr>
      <vt:lpstr>Can we do better at detecting SATD?</vt:lpstr>
      <vt:lpstr>Approach Overview</vt:lpstr>
      <vt:lpstr>PowerPoint Presentation</vt:lpstr>
      <vt:lpstr>PowerPoint Presentation</vt:lpstr>
    </vt:vector>
  </TitlesOfParts>
  <Company>Grizli777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Pragmatic Prioritization of Software Quality Assurance Efforts</dc:title>
  <dc:creator>Emad</dc:creator>
  <cp:lastModifiedBy>Alexander Serebrenik</cp:lastModifiedBy>
  <cp:revision>562</cp:revision>
  <dcterms:created xsi:type="dcterms:W3CDTF">2011-07-20T05:14:30Z</dcterms:created>
  <dcterms:modified xsi:type="dcterms:W3CDTF">2017-09-11T05:38:58Z</dcterms:modified>
</cp:coreProperties>
</file>